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3" r:id="rId5"/>
    <p:sldId id="259" r:id="rId6"/>
    <p:sldId id="260" r:id="rId7"/>
    <p:sldId id="261" r:id="rId8"/>
    <p:sldId id="264"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6C27AA93-EA0E-4878-8147-5198B1F0F425}" type="datetimeFigureOut">
              <a:rPr lang="en-US"/>
              <a:pPr>
                <a:defRPr/>
              </a:pPr>
              <a:t>9/19/2010</a:t>
            </a:fld>
            <a:endParaRPr lang="en-IN"/>
          </a:p>
        </p:txBody>
      </p:sp>
      <p:sp>
        <p:nvSpPr>
          <p:cNvPr id="5" name="Footer Placeholder 18"/>
          <p:cNvSpPr>
            <a:spLocks noGrp="1"/>
          </p:cNvSpPr>
          <p:nvPr>
            <p:ph type="ftr" sz="quarter" idx="11"/>
          </p:nvPr>
        </p:nvSpPr>
        <p:spPr/>
        <p:txBody>
          <a:bodyPr/>
          <a:lstStyle>
            <a:lvl1pPr>
              <a:defRPr/>
            </a:lvl1pPr>
          </a:lstStyle>
          <a:p>
            <a:pPr>
              <a:defRPr/>
            </a:pPr>
            <a:endParaRPr lang="en-IN"/>
          </a:p>
        </p:txBody>
      </p:sp>
      <p:sp>
        <p:nvSpPr>
          <p:cNvPr id="6" name="Slide Number Placeholder 26"/>
          <p:cNvSpPr>
            <a:spLocks noGrp="1"/>
          </p:cNvSpPr>
          <p:nvPr>
            <p:ph type="sldNum" sz="quarter" idx="12"/>
          </p:nvPr>
        </p:nvSpPr>
        <p:spPr/>
        <p:txBody>
          <a:bodyPr/>
          <a:lstStyle>
            <a:lvl1pPr>
              <a:defRPr/>
            </a:lvl1pPr>
          </a:lstStyle>
          <a:p>
            <a:pPr>
              <a:defRPr/>
            </a:pPr>
            <a:fld id="{11795F1D-F449-4E1A-94F0-349670B3631F}" type="slidenum">
              <a:rPr lang="en-IN"/>
              <a:pPr>
                <a:defRPr/>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062FE28-3A32-457F-B0D3-911580FDD0FE}" type="datetimeFigureOut">
              <a:rPr lang="en-US"/>
              <a:pPr>
                <a:defRPr/>
              </a:pPr>
              <a:t>9/19/2010</a:t>
            </a:fld>
            <a:endParaRPr lang="en-IN"/>
          </a:p>
        </p:txBody>
      </p:sp>
      <p:sp>
        <p:nvSpPr>
          <p:cNvPr id="5" name="Footer Placeholder 21"/>
          <p:cNvSpPr>
            <a:spLocks noGrp="1"/>
          </p:cNvSpPr>
          <p:nvPr>
            <p:ph type="ftr" sz="quarter" idx="11"/>
          </p:nvPr>
        </p:nvSpPr>
        <p:spPr/>
        <p:txBody>
          <a:bodyPr/>
          <a:lstStyle>
            <a:lvl1pPr>
              <a:defRPr/>
            </a:lvl1pPr>
          </a:lstStyle>
          <a:p>
            <a:pPr>
              <a:defRPr/>
            </a:pPr>
            <a:endParaRPr lang="en-IN"/>
          </a:p>
        </p:txBody>
      </p:sp>
      <p:sp>
        <p:nvSpPr>
          <p:cNvPr id="6" name="Slide Number Placeholder 17"/>
          <p:cNvSpPr>
            <a:spLocks noGrp="1"/>
          </p:cNvSpPr>
          <p:nvPr>
            <p:ph type="sldNum" sz="quarter" idx="12"/>
          </p:nvPr>
        </p:nvSpPr>
        <p:spPr/>
        <p:txBody>
          <a:bodyPr/>
          <a:lstStyle>
            <a:lvl1pPr>
              <a:defRPr/>
            </a:lvl1pPr>
          </a:lstStyle>
          <a:p>
            <a:pPr>
              <a:defRPr/>
            </a:pPr>
            <a:fld id="{F11272BA-AC72-4491-B502-C74181F6B319}" type="slidenum">
              <a:rPr lang="en-IN"/>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AE0C790-C934-4C4E-94A2-D3DBFB644FB2}" type="datetimeFigureOut">
              <a:rPr lang="en-US"/>
              <a:pPr>
                <a:defRPr/>
              </a:pPr>
              <a:t>9/19/2010</a:t>
            </a:fld>
            <a:endParaRPr lang="en-IN"/>
          </a:p>
        </p:txBody>
      </p:sp>
      <p:sp>
        <p:nvSpPr>
          <p:cNvPr id="5" name="Footer Placeholder 21"/>
          <p:cNvSpPr>
            <a:spLocks noGrp="1"/>
          </p:cNvSpPr>
          <p:nvPr>
            <p:ph type="ftr" sz="quarter" idx="11"/>
          </p:nvPr>
        </p:nvSpPr>
        <p:spPr/>
        <p:txBody>
          <a:bodyPr/>
          <a:lstStyle>
            <a:lvl1pPr>
              <a:defRPr/>
            </a:lvl1pPr>
          </a:lstStyle>
          <a:p>
            <a:pPr>
              <a:defRPr/>
            </a:pPr>
            <a:endParaRPr lang="en-IN"/>
          </a:p>
        </p:txBody>
      </p:sp>
      <p:sp>
        <p:nvSpPr>
          <p:cNvPr id="6" name="Slide Number Placeholder 17"/>
          <p:cNvSpPr>
            <a:spLocks noGrp="1"/>
          </p:cNvSpPr>
          <p:nvPr>
            <p:ph type="sldNum" sz="quarter" idx="12"/>
          </p:nvPr>
        </p:nvSpPr>
        <p:spPr/>
        <p:txBody>
          <a:bodyPr/>
          <a:lstStyle>
            <a:lvl1pPr>
              <a:defRPr/>
            </a:lvl1pPr>
          </a:lstStyle>
          <a:p>
            <a:pPr>
              <a:defRPr/>
            </a:pPr>
            <a:fld id="{E2A9FC4A-64AB-4EF8-B0DA-1DD2D11BEFC8}" type="slidenum">
              <a:rPr lang="en-IN"/>
              <a:pPr>
                <a:defRPr/>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61AB67C-7FD0-4D1B-BFDD-3AF9D503A515}" type="datetimeFigureOut">
              <a:rPr lang="en-US"/>
              <a:pPr>
                <a:defRPr/>
              </a:pPr>
              <a:t>9/19/2010</a:t>
            </a:fld>
            <a:endParaRPr lang="en-IN"/>
          </a:p>
        </p:txBody>
      </p:sp>
      <p:sp>
        <p:nvSpPr>
          <p:cNvPr id="5" name="Footer Placeholder 21"/>
          <p:cNvSpPr>
            <a:spLocks noGrp="1"/>
          </p:cNvSpPr>
          <p:nvPr>
            <p:ph type="ftr" sz="quarter" idx="11"/>
          </p:nvPr>
        </p:nvSpPr>
        <p:spPr/>
        <p:txBody>
          <a:bodyPr/>
          <a:lstStyle>
            <a:lvl1pPr>
              <a:defRPr/>
            </a:lvl1pPr>
          </a:lstStyle>
          <a:p>
            <a:pPr>
              <a:defRPr/>
            </a:pPr>
            <a:endParaRPr lang="en-IN"/>
          </a:p>
        </p:txBody>
      </p:sp>
      <p:sp>
        <p:nvSpPr>
          <p:cNvPr id="6" name="Slide Number Placeholder 17"/>
          <p:cNvSpPr>
            <a:spLocks noGrp="1"/>
          </p:cNvSpPr>
          <p:nvPr>
            <p:ph type="sldNum" sz="quarter" idx="12"/>
          </p:nvPr>
        </p:nvSpPr>
        <p:spPr/>
        <p:txBody>
          <a:bodyPr/>
          <a:lstStyle>
            <a:lvl1pPr>
              <a:defRPr/>
            </a:lvl1pPr>
          </a:lstStyle>
          <a:p>
            <a:pPr>
              <a:defRPr/>
            </a:pPr>
            <a:fld id="{5ECCD2EB-2184-4117-A7CE-BC2FC6E8F6FD}" type="slidenum">
              <a:rPr lang="en-IN"/>
              <a:pPr>
                <a:defRPr/>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B9DA15-3A19-4480-ACEA-654C4FE98C7B}" type="datetimeFigureOut">
              <a:rPr lang="en-US"/>
              <a:pPr>
                <a:defRPr/>
              </a:pPr>
              <a:t>9/19/2010</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83DA1EF1-9617-4B70-8ED0-391CA668F94C}" type="slidenum">
              <a:rPr lang="en-IN"/>
              <a:pPr>
                <a:defRPr/>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594B9B2-2458-4CAB-A033-979F2FAB9401}" type="datetimeFigureOut">
              <a:rPr lang="en-US"/>
              <a:pPr>
                <a:defRPr/>
              </a:pPr>
              <a:t>9/19/2010</a:t>
            </a:fld>
            <a:endParaRPr lang="en-IN"/>
          </a:p>
        </p:txBody>
      </p:sp>
      <p:sp>
        <p:nvSpPr>
          <p:cNvPr id="6" name="Footer Placeholder 21"/>
          <p:cNvSpPr>
            <a:spLocks noGrp="1"/>
          </p:cNvSpPr>
          <p:nvPr>
            <p:ph type="ftr" sz="quarter" idx="11"/>
          </p:nvPr>
        </p:nvSpPr>
        <p:spPr/>
        <p:txBody>
          <a:bodyPr/>
          <a:lstStyle>
            <a:lvl1pPr>
              <a:defRPr/>
            </a:lvl1pPr>
          </a:lstStyle>
          <a:p>
            <a:pPr>
              <a:defRPr/>
            </a:pPr>
            <a:endParaRPr lang="en-IN"/>
          </a:p>
        </p:txBody>
      </p:sp>
      <p:sp>
        <p:nvSpPr>
          <p:cNvPr id="7" name="Slide Number Placeholder 17"/>
          <p:cNvSpPr>
            <a:spLocks noGrp="1"/>
          </p:cNvSpPr>
          <p:nvPr>
            <p:ph type="sldNum" sz="quarter" idx="12"/>
          </p:nvPr>
        </p:nvSpPr>
        <p:spPr/>
        <p:txBody>
          <a:bodyPr/>
          <a:lstStyle>
            <a:lvl1pPr>
              <a:defRPr/>
            </a:lvl1pPr>
          </a:lstStyle>
          <a:p>
            <a:pPr>
              <a:defRPr/>
            </a:pPr>
            <a:fld id="{2444A056-4755-48F5-989C-AA5848F1E3E2}" type="slidenum">
              <a:rPr lang="en-IN"/>
              <a:pPr>
                <a:defRPr/>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02252B4A-A9CD-4AB9-B20F-6AE3C439E9D3}" type="datetimeFigureOut">
              <a:rPr lang="en-US"/>
              <a:pPr>
                <a:defRPr/>
              </a:pPr>
              <a:t>9/19/2010</a:t>
            </a:fld>
            <a:endParaRPr lang="en-IN"/>
          </a:p>
        </p:txBody>
      </p:sp>
      <p:sp>
        <p:nvSpPr>
          <p:cNvPr id="8" name="Footer Placeholder 21"/>
          <p:cNvSpPr>
            <a:spLocks noGrp="1"/>
          </p:cNvSpPr>
          <p:nvPr>
            <p:ph type="ftr" sz="quarter" idx="11"/>
          </p:nvPr>
        </p:nvSpPr>
        <p:spPr/>
        <p:txBody>
          <a:bodyPr/>
          <a:lstStyle>
            <a:lvl1pPr>
              <a:defRPr/>
            </a:lvl1pPr>
          </a:lstStyle>
          <a:p>
            <a:pPr>
              <a:defRPr/>
            </a:pPr>
            <a:endParaRPr lang="en-IN"/>
          </a:p>
        </p:txBody>
      </p:sp>
      <p:sp>
        <p:nvSpPr>
          <p:cNvPr id="9" name="Slide Number Placeholder 17"/>
          <p:cNvSpPr>
            <a:spLocks noGrp="1"/>
          </p:cNvSpPr>
          <p:nvPr>
            <p:ph type="sldNum" sz="quarter" idx="12"/>
          </p:nvPr>
        </p:nvSpPr>
        <p:spPr/>
        <p:txBody>
          <a:bodyPr/>
          <a:lstStyle>
            <a:lvl1pPr>
              <a:defRPr/>
            </a:lvl1pPr>
          </a:lstStyle>
          <a:p>
            <a:pPr>
              <a:defRPr/>
            </a:pPr>
            <a:fld id="{556C3A55-1829-439A-9077-BEAF2D3EC3E9}" type="slidenum">
              <a:rPr lang="en-IN"/>
              <a:pPr>
                <a:defRPr/>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9210FE0-9E5E-4E8F-BA5D-4157E06AB2D3}" type="datetimeFigureOut">
              <a:rPr lang="en-US"/>
              <a:pPr>
                <a:defRPr/>
              </a:pPr>
              <a:t>9/19/2010</a:t>
            </a:fld>
            <a:endParaRPr lang="en-IN"/>
          </a:p>
        </p:txBody>
      </p:sp>
      <p:sp>
        <p:nvSpPr>
          <p:cNvPr id="4" name="Footer Placeholder 21"/>
          <p:cNvSpPr>
            <a:spLocks noGrp="1"/>
          </p:cNvSpPr>
          <p:nvPr>
            <p:ph type="ftr" sz="quarter" idx="11"/>
          </p:nvPr>
        </p:nvSpPr>
        <p:spPr/>
        <p:txBody>
          <a:bodyPr/>
          <a:lstStyle>
            <a:lvl1pPr>
              <a:defRPr/>
            </a:lvl1pPr>
          </a:lstStyle>
          <a:p>
            <a:pPr>
              <a:defRPr/>
            </a:pPr>
            <a:endParaRPr lang="en-IN"/>
          </a:p>
        </p:txBody>
      </p:sp>
      <p:sp>
        <p:nvSpPr>
          <p:cNvPr id="5" name="Slide Number Placeholder 17"/>
          <p:cNvSpPr>
            <a:spLocks noGrp="1"/>
          </p:cNvSpPr>
          <p:nvPr>
            <p:ph type="sldNum" sz="quarter" idx="12"/>
          </p:nvPr>
        </p:nvSpPr>
        <p:spPr/>
        <p:txBody>
          <a:bodyPr/>
          <a:lstStyle>
            <a:lvl1pPr>
              <a:defRPr/>
            </a:lvl1pPr>
          </a:lstStyle>
          <a:p>
            <a:pPr>
              <a:defRPr/>
            </a:pPr>
            <a:fld id="{2CA16096-9885-491C-BF3F-D710217A3A0E}" type="slidenum">
              <a:rPr lang="en-IN"/>
              <a:pPr>
                <a:defRPr/>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CAA7C80-D7ED-41DD-97CE-7DC04ADDB3B6}" type="datetimeFigureOut">
              <a:rPr lang="en-US"/>
              <a:pPr>
                <a:defRPr/>
              </a:pPr>
              <a:t>9/19/2010</a:t>
            </a:fld>
            <a:endParaRPr lang="en-IN"/>
          </a:p>
        </p:txBody>
      </p:sp>
      <p:sp>
        <p:nvSpPr>
          <p:cNvPr id="3" name="Footer Placeholder 21"/>
          <p:cNvSpPr>
            <a:spLocks noGrp="1"/>
          </p:cNvSpPr>
          <p:nvPr>
            <p:ph type="ftr" sz="quarter" idx="11"/>
          </p:nvPr>
        </p:nvSpPr>
        <p:spPr/>
        <p:txBody>
          <a:bodyPr/>
          <a:lstStyle>
            <a:lvl1pPr>
              <a:defRPr/>
            </a:lvl1pPr>
          </a:lstStyle>
          <a:p>
            <a:pPr>
              <a:defRPr/>
            </a:pPr>
            <a:endParaRPr lang="en-IN"/>
          </a:p>
        </p:txBody>
      </p:sp>
      <p:sp>
        <p:nvSpPr>
          <p:cNvPr id="4" name="Slide Number Placeholder 17"/>
          <p:cNvSpPr>
            <a:spLocks noGrp="1"/>
          </p:cNvSpPr>
          <p:nvPr>
            <p:ph type="sldNum" sz="quarter" idx="12"/>
          </p:nvPr>
        </p:nvSpPr>
        <p:spPr/>
        <p:txBody>
          <a:bodyPr/>
          <a:lstStyle>
            <a:lvl1pPr>
              <a:defRPr/>
            </a:lvl1pPr>
          </a:lstStyle>
          <a:p>
            <a:pPr>
              <a:defRPr/>
            </a:pPr>
            <a:fld id="{0A64B562-D639-4A5A-9FEA-47AB3EEF6A49}" type="slidenum">
              <a:rPr lang="en-IN"/>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E013182-3F6E-4BA9-AC38-58873BD5BC31}" type="datetimeFigureOut">
              <a:rPr lang="en-US"/>
              <a:pPr>
                <a:defRPr/>
              </a:pPr>
              <a:t>9/19/2010</a:t>
            </a:fld>
            <a:endParaRPr lang="en-IN"/>
          </a:p>
        </p:txBody>
      </p:sp>
      <p:sp>
        <p:nvSpPr>
          <p:cNvPr id="6" name="Footer Placeholder 21"/>
          <p:cNvSpPr>
            <a:spLocks noGrp="1"/>
          </p:cNvSpPr>
          <p:nvPr>
            <p:ph type="ftr" sz="quarter" idx="11"/>
          </p:nvPr>
        </p:nvSpPr>
        <p:spPr/>
        <p:txBody>
          <a:bodyPr/>
          <a:lstStyle>
            <a:lvl1pPr>
              <a:defRPr/>
            </a:lvl1pPr>
          </a:lstStyle>
          <a:p>
            <a:pPr>
              <a:defRPr/>
            </a:pPr>
            <a:endParaRPr lang="en-IN"/>
          </a:p>
        </p:txBody>
      </p:sp>
      <p:sp>
        <p:nvSpPr>
          <p:cNvPr id="7" name="Slide Number Placeholder 17"/>
          <p:cNvSpPr>
            <a:spLocks noGrp="1"/>
          </p:cNvSpPr>
          <p:nvPr>
            <p:ph type="sldNum" sz="quarter" idx="12"/>
          </p:nvPr>
        </p:nvSpPr>
        <p:spPr/>
        <p:txBody>
          <a:bodyPr/>
          <a:lstStyle>
            <a:lvl1pPr>
              <a:defRPr/>
            </a:lvl1pPr>
          </a:lstStyle>
          <a:p>
            <a:pPr>
              <a:defRPr/>
            </a:pPr>
            <a:fld id="{36002003-16F6-4B2A-BAF9-12E5BB944B77}" type="slidenum">
              <a:rPr lang="en-IN"/>
              <a:pPr>
                <a:defRPr/>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A042A51-9D52-4C91-9C13-E5C81C08DB0A}" type="datetimeFigureOut">
              <a:rPr lang="en-US"/>
              <a:pPr>
                <a:defRPr/>
              </a:pPr>
              <a:t>9/19/2010</a:t>
            </a:fld>
            <a:endParaRPr lang="en-IN"/>
          </a:p>
        </p:txBody>
      </p:sp>
      <p:sp>
        <p:nvSpPr>
          <p:cNvPr id="10" name="Footer Placeholder 5"/>
          <p:cNvSpPr>
            <a:spLocks noGrp="1"/>
          </p:cNvSpPr>
          <p:nvPr>
            <p:ph type="ftr" sz="quarter" idx="11"/>
          </p:nvPr>
        </p:nvSpPr>
        <p:spPr/>
        <p:txBody>
          <a:bodyPr/>
          <a:lstStyle>
            <a:lvl1pPr>
              <a:defRPr/>
            </a:lvl1pPr>
          </a:lstStyle>
          <a:p>
            <a:pPr>
              <a:defRPr/>
            </a:pPr>
            <a:endParaRPr lang="en-IN"/>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9DAA3BB-1A9E-4FA3-B446-B244F28DEAB6}" type="slidenum">
              <a:rPr lang="en-IN"/>
              <a:pPr>
                <a:defRPr/>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1CE6CC10-ADB1-48F7-9D23-91D33F38C4D7}" type="datetimeFigureOut">
              <a:rPr lang="en-US"/>
              <a:pPr>
                <a:defRPr/>
              </a:pPr>
              <a:t>9/19/2010</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0ECF99A0-2227-4FF9-8194-15484F9EA611}" type="slidenum">
              <a:rPr lang="en-IN"/>
              <a:pPr>
                <a:defRPr/>
              </a:pPr>
              <a:t>‹#›</a:t>
            </a:fld>
            <a:endParaRPr lang="en-IN"/>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19" r:id="rId1"/>
    <p:sldLayoutId id="2147483711" r:id="rId2"/>
    <p:sldLayoutId id="2147483720" r:id="rId3"/>
    <p:sldLayoutId id="2147483712" r:id="rId4"/>
    <p:sldLayoutId id="2147483713" r:id="rId5"/>
    <p:sldLayoutId id="2147483714" r:id="rId6"/>
    <p:sldLayoutId id="2147483715" r:id="rId7"/>
    <p:sldLayoutId id="2147483716" r:id="rId8"/>
    <p:sldLayoutId id="2147483721" r:id="rId9"/>
    <p:sldLayoutId id="2147483717" r:id="rId10"/>
    <p:sldLayoutId id="2147483718"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0100" y="4786322"/>
            <a:ext cx="7854696" cy="1752600"/>
          </a:xfrm>
        </p:spPr>
        <p:txBody>
          <a:bodyPr>
            <a:normAutofit/>
          </a:bodyPr>
          <a:lstStyle/>
          <a:p>
            <a:pPr fontAlgn="auto">
              <a:spcAft>
                <a:spcPts val="0"/>
              </a:spcAft>
              <a:buClr>
                <a:schemeClr val="accent3"/>
              </a:buClr>
              <a:buFont typeface="Wingdings 2"/>
              <a:buNone/>
              <a:defRPr/>
            </a:pPr>
            <a:r>
              <a:rPr lang="en-US" dirty="0" smtClean="0"/>
              <a:t>   </a:t>
            </a:r>
            <a:r>
              <a:rPr lang="en-US" sz="2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SELMA ABDUL SAMAD</a:t>
            </a:r>
          </a:p>
          <a:p>
            <a:pPr fontAlgn="auto">
              <a:spcAft>
                <a:spcPts val="0"/>
              </a:spcAft>
              <a:buClr>
                <a:schemeClr val="accent3"/>
              </a:buClr>
              <a:buFont typeface="Wingdings 2"/>
              <a:buNone/>
              <a:defRPr/>
            </a:pPr>
            <a:r>
              <a:rPr lang="en-US" sz="2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BCH-10-05-02</a:t>
            </a:r>
          </a:p>
          <a:p>
            <a:pPr fontAlgn="auto">
              <a:spcAft>
                <a:spcPts val="0"/>
              </a:spcAft>
              <a:buClr>
                <a:schemeClr val="accent3"/>
              </a:buClr>
              <a:buFont typeface="Wingdings 2"/>
              <a:buNone/>
              <a:defRPr/>
            </a:pPr>
            <a:r>
              <a:rPr lang="en-US" sz="2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S1-MSc.BIOCHEMISTRY</a:t>
            </a:r>
            <a:endParaRPr lang="en-IN" sz="2000" dirty="0"/>
          </a:p>
        </p:txBody>
      </p:sp>
      <p:sp>
        <p:nvSpPr>
          <p:cNvPr id="4" name="Rectangle 3"/>
          <p:cNvSpPr/>
          <p:nvPr/>
        </p:nvSpPr>
        <p:spPr>
          <a:xfrm>
            <a:off x="357158" y="2000240"/>
            <a:ext cx="8415061"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cs typeface="+mn-cs"/>
              </a:rPr>
              <a:t>RAMACHANDRAN  PLOT</a:t>
            </a:r>
            <a:endParaRPr lang="en-IN"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descr="ramachandran.gif"/>
          <p:cNvPicPr>
            <a:picLocks noChangeAspect="1"/>
          </p:cNvPicPr>
          <p:nvPr/>
        </p:nvPicPr>
        <p:blipFill>
          <a:blip r:embed="rId2"/>
          <a:srcRect/>
          <a:stretch>
            <a:fillRect/>
          </a:stretch>
        </p:blipFill>
        <p:spPr bwMode="auto">
          <a:xfrm>
            <a:off x="642938" y="1500188"/>
            <a:ext cx="8096250" cy="4038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428625" y="1285875"/>
            <a:ext cx="8286750" cy="4524375"/>
          </a:xfrm>
          <a:prstGeom prst="rect">
            <a:avLst/>
          </a:prstGeom>
          <a:noFill/>
          <a:ln w="9525">
            <a:noFill/>
            <a:miter lim="800000"/>
            <a:headEnd/>
            <a:tailEnd/>
          </a:ln>
        </p:spPr>
        <p:txBody>
          <a:bodyPr>
            <a:spAutoFit/>
          </a:bodyPr>
          <a:lstStyle/>
          <a:p>
            <a:r>
              <a:rPr lang="en-US">
                <a:latin typeface="Constantia" pitchFamily="18" charset="0"/>
              </a:rPr>
              <a:t>In the Ramachandran plot,</a:t>
            </a:r>
          </a:p>
          <a:p>
            <a:endParaRPr lang="en-US">
              <a:latin typeface="Constantia" pitchFamily="18" charset="0"/>
            </a:endParaRPr>
          </a:p>
          <a:p>
            <a:pPr>
              <a:buFont typeface="Wingdings" pitchFamily="2" charset="2"/>
              <a:buChar char="§"/>
            </a:pPr>
            <a:r>
              <a:rPr lang="en-US">
                <a:latin typeface="Constantia" pitchFamily="18" charset="0"/>
              </a:rPr>
              <a:t>Most areas are forbidden</a:t>
            </a:r>
          </a:p>
          <a:p>
            <a:pPr>
              <a:buFont typeface="Wingdings" pitchFamily="2" charset="2"/>
              <a:buChar char="§"/>
            </a:pPr>
            <a:r>
              <a:rPr lang="en-US">
                <a:latin typeface="Constantia" pitchFamily="18" charset="0"/>
              </a:rPr>
              <a:t>Only 3 small regions are physically accessible to most residues</a:t>
            </a:r>
          </a:p>
          <a:p>
            <a:endParaRPr lang="en-US">
              <a:latin typeface="Constantia" pitchFamily="18" charset="0"/>
            </a:endParaRPr>
          </a:p>
          <a:p>
            <a:r>
              <a:rPr lang="en-US">
                <a:latin typeface="Constantia" pitchFamily="18" charset="0"/>
              </a:rPr>
              <a:t>Still there are some exceptions</a:t>
            </a:r>
          </a:p>
          <a:p>
            <a:endParaRPr lang="en-US">
              <a:latin typeface="Constantia" pitchFamily="18" charset="0"/>
            </a:endParaRPr>
          </a:p>
          <a:p>
            <a:pPr>
              <a:buFont typeface="Wingdings" pitchFamily="2" charset="2"/>
              <a:buChar char="§"/>
            </a:pPr>
            <a:r>
              <a:rPr lang="en-US">
                <a:latin typeface="Constantia" pitchFamily="18" charset="0"/>
              </a:rPr>
              <a:t>Proline has cyclic side chain ; rotation around              bond is constrained by its inclusion in the pyrrolidine ring ;      values to angles around -60  ; Proline is the most conformationally restricted amino acid residue</a:t>
            </a:r>
          </a:p>
          <a:p>
            <a:pPr>
              <a:buFont typeface="Wingdings" pitchFamily="2" charset="2"/>
              <a:buChar char="§"/>
            </a:pPr>
            <a:r>
              <a:rPr lang="en-US">
                <a:latin typeface="Constantia" pitchFamily="18" charset="0"/>
              </a:rPr>
              <a:t>Glycine  – has no </a:t>
            </a:r>
            <a:r>
              <a:rPr lang="en-US">
                <a:latin typeface="Lucida Calligraphy" pitchFamily="66" charset="0"/>
              </a:rPr>
              <a:t>B </a:t>
            </a:r>
            <a:r>
              <a:rPr lang="en-US">
                <a:latin typeface="Constantia" pitchFamily="18" charset="0"/>
              </a:rPr>
              <a:t>carbon atom  –  so least sterically hindered than other amino acids – its permissible range covers a large area of the plot(even outside shaded regions )</a:t>
            </a:r>
          </a:p>
          <a:p>
            <a:r>
              <a:rPr lang="en-US">
                <a:latin typeface="Constantia" pitchFamily="18" charset="0"/>
              </a:rPr>
              <a:t>At glycine residues polypeptide chain often assumes conformations that are forbidden to other residues. So glycine frequently occurs in turn regions of proteins where any other residue would be sterically hindered.</a:t>
            </a:r>
            <a:endParaRPr lang="en-IN">
              <a:latin typeface="Constantia" pitchFamily="18" charset="0"/>
            </a:endParaRPr>
          </a:p>
        </p:txBody>
      </p:sp>
      <p:sp>
        <p:nvSpPr>
          <p:cNvPr id="15363" name="Rectangle 2"/>
          <p:cNvSpPr>
            <a:spLocks noChangeArrowheads="1"/>
          </p:cNvSpPr>
          <p:nvPr/>
        </p:nvSpPr>
        <p:spPr bwMode="auto">
          <a:xfrm>
            <a:off x="5072063" y="3214688"/>
            <a:ext cx="831850" cy="400050"/>
          </a:xfrm>
          <a:prstGeom prst="rect">
            <a:avLst/>
          </a:prstGeom>
          <a:noFill/>
          <a:ln w="9525">
            <a:noFill/>
            <a:miter lim="800000"/>
            <a:headEnd/>
            <a:tailEnd/>
          </a:ln>
        </p:spPr>
        <p:txBody>
          <a:bodyPr wrap="none">
            <a:spAutoFit/>
          </a:bodyPr>
          <a:lstStyle/>
          <a:p>
            <a:r>
              <a:rPr lang="en-US">
                <a:latin typeface="Constantia" pitchFamily="18" charset="0"/>
              </a:rPr>
              <a:t>C</a:t>
            </a:r>
            <a:r>
              <a:rPr lang="en-US" sz="2000">
                <a:latin typeface="Blackadder ITC" pitchFamily="82" charset="0"/>
              </a:rPr>
              <a:t>a</a:t>
            </a:r>
            <a:r>
              <a:rPr lang="en-US">
                <a:latin typeface="Constantia" pitchFamily="18" charset="0"/>
              </a:rPr>
              <a:t>—N</a:t>
            </a:r>
            <a:endParaRPr lang="en-IN">
              <a:latin typeface="Constantia" pitchFamily="18" charset="0"/>
            </a:endParaRPr>
          </a:p>
        </p:txBody>
      </p:sp>
      <p:pic>
        <p:nvPicPr>
          <p:cNvPr id="15364" name="Picture 2"/>
          <p:cNvPicPr>
            <a:picLocks noChangeAspect="1" noChangeArrowheads="1"/>
          </p:cNvPicPr>
          <p:nvPr/>
        </p:nvPicPr>
        <p:blipFill>
          <a:blip r:embed="rId2"/>
          <a:srcRect/>
          <a:stretch>
            <a:fillRect/>
          </a:stretch>
        </p:blipFill>
        <p:spPr bwMode="auto">
          <a:xfrm>
            <a:off x="3857625" y="3500438"/>
            <a:ext cx="209550" cy="3619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571500" y="1143000"/>
            <a:ext cx="8072438" cy="2032000"/>
          </a:xfrm>
          <a:prstGeom prst="rect">
            <a:avLst/>
          </a:prstGeom>
          <a:noFill/>
          <a:ln w="9525">
            <a:noFill/>
            <a:miter lim="800000"/>
            <a:headEnd/>
            <a:tailEnd/>
          </a:ln>
        </p:spPr>
        <p:txBody>
          <a:bodyPr>
            <a:spAutoFit/>
          </a:bodyPr>
          <a:lstStyle/>
          <a:p>
            <a:r>
              <a:rPr lang="en-US">
                <a:latin typeface="Constantia" pitchFamily="18" charset="0"/>
              </a:rPr>
              <a:t>The most important difference between theoretically proposed Ramachandran plot and observed Ramachandran plot is in region around 0      and -90         </a:t>
            </a:r>
          </a:p>
          <a:p>
            <a:endParaRPr lang="en-US">
              <a:latin typeface="Constantia" pitchFamily="18" charset="0"/>
            </a:endParaRPr>
          </a:p>
          <a:p>
            <a:pPr>
              <a:buFont typeface="Wingdings" pitchFamily="2" charset="2"/>
              <a:buChar char="Ø"/>
            </a:pPr>
            <a:r>
              <a:rPr lang="en-US">
                <a:latin typeface="Constantia" pitchFamily="18" charset="0"/>
              </a:rPr>
              <a:t>As per modelling studies , this region is not permitted </a:t>
            </a:r>
          </a:p>
          <a:p>
            <a:pPr>
              <a:buFont typeface="Wingdings" pitchFamily="2" charset="2"/>
              <a:buChar char="Ø"/>
            </a:pPr>
            <a:r>
              <a:rPr lang="en-US">
                <a:latin typeface="Constantia" pitchFamily="18" charset="0"/>
              </a:rPr>
              <a:t>But there are many residues with these angles.</a:t>
            </a:r>
          </a:p>
          <a:p>
            <a:r>
              <a:rPr lang="en-US">
                <a:latin typeface="Constantia" pitchFamily="18" charset="0"/>
              </a:rPr>
              <a:t>    ie., steric clashes are prevented in these regions by allowing minor distortions </a:t>
            </a:r>
          </a:p>
          <a:p>
            <a:r>
              <a:rPr lang="en-US">
                <a:latin typeface="Constantia" pitchFamily="18" charset="0"/>
              </a:rPr>
              <a:t>     of peptide bond.</a:t>
            </a:r>
            <a:endParaRPr lang="en-IN">
              <a:latin typeface="Constantia" pitchFamily="18" charset="0"/>
            </a:endParaRPr>
          </a:p>
        </p:txBody>
      </p:sp>
      <p:sp>
        <p:nvSpPr>
          <p:cNvPr id="3" name="Oval 2"/>
          <p:cNvSpPr/>
          <p:nvPr/>
        </p:nvSpPr>
        <p:spPr>
          <a:xfrm>
            <a:off x="6500813" y="1500188"/>
            <a:ext cx="46037" cy="460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16388" name="Picture 3"/>
          <p:cNvPicPr>
            <a:picLocks noChangeAspect="1" noChangeArrowheads="1"/>
          </p:cNvPicPr>
          <p:nvPr/>
        </p:nvPicPr>
        <p:blipFill>
          <a:blip r:embed="rId2"/>
          <a:srcRect/>
          <a:stretch>
            <a:fillRect/>
          </a:stretch>
        </p:blipFill>
        <p:spPr bwMode="auto">
          <a:xfrm>
            <a:off x="6572250" y="1428750"/>
            <a:ext cx="209550" cy="342900"/>
          </a:xfrm>
          <a:prstGeom prst="rect">
            <a:avLst/>
          </a:prstGeom>
          <a:noFill/>
          <a:ln w="9525">
            <a:noFill/>
            <a:miter lim="800000"/>
            <a:headEnd/>
            <a:tailEnd/>
          </a:ln>
        </p:spPr>
      </p:pic>
      <p:sp>
        <p:nvSpPr>
          <p:cNvPr id="5" name="Oval 4"/>
          <p:cNvSpPr/>
          <p:nvPr/>
        </p:nvSpPr>
        <p:spPr>
          <a:xfrm>
            <a:off x="7643813" y="1500188"/>
            <a:ext cx="46037" cy="460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16390" name="Picture 2"/>
          <p:cNvPicPr>
            <a:picLocks noChangeAspect="1" noChangeArrowheads="1"/>
          </p:cNvPicPr>
          <p:nvPr/>
        </p:nvPicPr>
        <p:blipFill>
          <a:blip r:embed="rId3"/>
          <a:srcRect/>
          <a:stretch>
            <a:fillRect/>
          </a:stretch>
        </p:blipFill>
        <p:spPr bwMode="auto">
          <a:xfrm>
            <a:off x="7715250" y="1428750"/>
            <a:ext cx="209550" cy="3619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4500570"/>
            <a:ext cx="8305800" cy="1143000"/>
          </a:xfrm>
        </p:spPr>
        <p:txBody>
          <a:bodyPr>
            <a:normAutofit fontScale="90000"/>
          </a:bodyPr>
          <a:lstStyle/>
          <a:p>
            <a:pPr fontAlgn="auto">
              <a:spcAft>
                <a:spcPts val="0"/>
              </a:spcAft>
              <a:defRPr/>
            </a:pPr>
            <a:r>
              <a:rPr lang="en-US" dirty="0" smtClean="0"/>
              <a:t>  RAMACHANDRAN PLOT</a:t>
            </a:r>
            <a:br>
              <a:rPr lang="en-US" dirty="0" smtClean="0"/>
            </a:br>
            <a:r>
              <a:rPr lang="en-US" dirty="0" smtClean="0"/>
              <a:t>                FOR</a:t>
            </a:r>
            <a:br>
              <a:rPr lang="en-US" dirty="0" smtClean="0"/>
            </a:br>
            <a:r>
              <a:rPr lang="en-US" dirty="0" smtClean="0"/>
              <a:t>        ALPHA HELICES </a:t>
            </a:r>
            <a:br>
              <a:rPr lang="en-US" dirty="0" smtClean="0"/>
            </a:br>
            <a:r>
              <a:rPr lang="en-US" dirty="0" smtClean="0"/>
              <a:t>                AND </a:t>
            </a:r>
            <a:br>
              <a:rPr lang="en-US" dirty="0" smtClean="0"/>
            </a:br>
            <a:r>
              <a:rPr lang="en-US" dirty="0" smtClean="0"/>
              <a:t>        BETA STRANDS </a:t>
            </a:r>
            <a:br>
              <a:rPr lang="en-US" dirty="0" smtClean="0"/>
            </a:b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642938" y="1214438"/>
            <a:ext cx="8072437" cy="4800600"/>
          </a:xfrm>
          <a:prstGeom prst="rect">
            <a:avLst/>
          </a:prstGeom>
          <a:noFill/>
          <a:ln w="9525">
            <a:noFill/>
            <a:miter lim="800000"/>
            <a:headEnd/>
            <a:tailEnd/>
          </a:ln>
        </p:spPr>
        <p:txBody>
          <a:bodyPr>
            <a:spAutoFit/>
          </a:bodyPr>
          <a:lstStyle/>
          <a:p>
            <a:r>
              <a:rPr lang="en-US">
                <a:latin typeface="Constantia" pitchFamily="18" charset="0"/>
              </a:rPr>
              <a:t>IN ALPHA HELIX,</a:t>
            </a:r>
          </a:p>
          <a:p>
            <a:endParaRPr lang="en-US">
              <a:latin typeface="Constantia" pitchFamily="18" charset="0"/>
            </a:endParaRPr>
          </a:p>
          <a:p>
            <a:pPr>
              <a:buFont typeface="Wingdings" pitchFamily="2" charset="2"/>
              <a:buChar char="§"/>
            </a:pPr>
            <a:r>
              <a:rPr lang="en-US">
                <a:latin typeface="Constantia" pitchFamily="18" charset="0"/>
              </a:rPr>
              <a:t> The      and     values of each residue are similar</a:t>
            </a:r>
          </a:p>
          <a:p>
            <a:pPr>
              <a:buFont typeface="Wingdings" pitchFamily="2" charset="2"/>
              <a:buChar char="§"/>
            </a:pPr>
            <a:r>
              <a:rPr lang="en-US">
                <a:latin typeface="Constantia" pitchFamily="18" charset="0"/>
              </a:rPr>
              <a:t>They cluster around a stable region of the Ramachandran plot , centered at a </a:t>
            </a:r>
          </a:p>
          <a:p>
            <a:r>
              <a:rPr lang="en-US">
                <a:latin typeface="Constantia" pitchFamily="18" charset="0"/>
              </a:rPr>
              <a:t>        of  -57 to -60 and a     of -47 to -50 degrees .</a:t>
            </a:r>
          </a:p>
          <a:p>
            <a:pPr>
              <a:buFont typeface="Wingdings" pitchFamily="2" charset="2"/>
              <a:buChar char="§"/>
            </a:pPr>
            <a:endParaRPr lang="en-US">
              <a:latin typeface="Constantia" pitchFamily="18" charset="0"/>
            </a:endParaRPr>
          </a:p>
          <a:p>
            <a:pPr>
              <a:buFont typeface="Wingdings" pitchFamily="2" charset="2"/>
              <a:buChar char="§"/>
            </a:pPr>
            <a:r>
              <a:rPr lang="en-US">
                <a:latin typeface="Constantia" pitchFamily="18" charset="0"/>
              </a:rPr>
              <a:t>This similarity gives alpha helix , a regular repeating structure.</a:t>
            </a:r>
          </a:p>
          <a:p>
            <a:pPr>
              <a:buFont typeface="Wingdings" pitchFamily="2" charset="2"/>
              <a:buChar char="§"/>
            </a:pPr>
            <a:endParaRPr lang="en-US">
              <a:latin typeface="Constantia" pitchFamily="18" charset="0"/>
            </a:endParaRPr>
          </a:p>
          <a:p>
            <a:pPr>
              <a:buFont typeface="Wingdings" pitchFamily="2" charset="2"/>
              <a:buChar char="§"/>
            </a:pPr>
            <a:r>
              <a:rPr lang="en-US">
                <a:latin typeface="Constantia" pitchFamily="18" charset="0"/>
              </a:rPr>
              <a:t>Also , the intramolecular H bonds between residues n and n+4 in alpha helices tend to ‘lock in’ rotation around the              and             bonds , restricting the </a:t>
            </a:r>
          </a:p>
          <a:p>
            <a:r>
              <a:rPr lang="en-US">
                <a:latin typeface="Constantia" pitchFamily="18" charset="0"/>
              </a:rPr>
              <a:t>      and     angles to a relatively narrow range.</a:t>
            </a:r>
          </a:p>
          <a:p>
            <a:endParaRPr lang="en-US">
              <a:latin typeface="Constantia" pitchFamily="18" charset="0"/>
            </a:endParaRPr>
          </a:p>
          <a:p>
            <a:endParaRPr lang="en-US">
              <a:latin typeface="Constantia" pitchFamily="18" charset="0"/>
            </a:endParaRPr>
          </a:p>
          <a:p>
            <a:pPr>
              <a:buFont typeface="Wingdings" pitchFamily="2" charset="2"/>
              <a:buChar char="§"/>
            </a:pPr>
            <a:r>
              <a:rPr lang="en-US">
                <a:latin typeface="Constantia" pitchFamily="18" charset="0"/>
              </a:rPr>
              <a:t>  ie., In alpha helix,</a:t>
            </a:r>
          </a:p>
          <a:p>
            <a:r>
              <a:rPr lang="en-US">
                <a:latin typeface="Constantia" pitchFamily="18" charset="0"/>
              </a:rPr>
              <a:t>                              is        -40  to  -100 degrees</a:t>
            </a:r>
          </a:p>
          <a:p>
            <a:r>
              <a:rPr lang="en-US">
                <a:latin typeface="Constantia" pitchFamily="18" charset="0"/>
              </a:rPr>
              <a:t>                              is       -40  to  -65  degrees </a:t>
            </a:r>
          </a:p>
          <a:p>
            <a:endParaRPr lang="en-IN">
              <a:latin typeface="Constantia" pitchFamily="18" charset="0"/>
            </a:endParaRPr>
          </a:p>
        </p:txBody>
      </p:sp>
      <p:pic>
        <p:nvPicPr>
          <p:cNvPr id="18435" name="Picture 2"/>
          <p:cNvPicPr>
            <a:picLocks noChangeAspect="1" noChangeArrowheads="1"/>
          </p:cNvPicPr>
          <p:nvPr/>
        </p:nvPicPr>
        <p:blipFill>
          <a:blip r:embed="rId2"/>
          <a:srcRect/>
          <a:stretch>
            <a:fillRect/>
          </a:stretch>
        </p:blipFill>
        <p:spPr bwMode="auto">
          <a:xfrm>
            <a:off x="1357313" y="1785938"/>
            <a:ext cx="209550" cy="361950"/>
          </a:xfrm>
          <a:prstGeom prst="rect">
            <a:avLst/>
          </a:prstGeom>
          <a:noFill/>
          <a:ln w="9525">
            <a:noFill/>
            <a:miter lim="800000"/>
            <a:headEnd/>
            <a:tailEnd/>
          </a:ln>
        </p:spPr>
      </p:pic>
      <p:pic>
        <p:nvPicPr>
          <p:cNvPr id="18436" name="Picture 3"/>
          <p:cNvPicPr>
            <a:picLocks noChangeAspect="1" noChangeArrowheads="1"/>
          </p:cNvPicPr>
          <p:nvPr/>
        </p:nvPicPr>
        <p:blipFill>
          <a:blip r:embed="rId3"/>
          <a:srcRect/>
          <a:stretch>
            <a:fillRect/>
          </a:stretch>
        </p:blipFill>
        <p:spPr bwMode="auto">
          <a:xfrm>
            <a:off x="2000250" y="1785938"/>
            <a:ext cx="209550" cy="342900"/>
          </a:xfrm>
          <a:prstGeom prst="rect">
            <a:avLst/>
          </a:prstGeom>
          <a:noFill/>
          <a:ln w="9525">
            <a:noFill/>
            <a:miter lim="800000"/>
            <a:headEnd/>
            <a:tailEnd/>
          </a:ln>
        </p:spPr>
      </p:pic>
      <p:pic>
        <p:nvPicPr>
          <p:cNvPr id="18437" name="Picture 3"/>
          <p:cNvPicPr>
            <a:picLocks noChangeAspect="1" noChangeArrowheads="1"/>
          </p:cNvPicPr>
          <p:nvPr/>
        </p:nvPicPr>
        <p:blipFill>
          <a:blip r:embed="rId3"/>
          <a:srcRect/>
          <a:stretch>
            <a:fillRect/>
          </a:stretch>
        </p:blipFill>
        <p:spPr bwMode="auto">
          <a:xfrm>
            <a:off x="3071813" y="2357438"/>
            <a:ext cx="209550" cy="342900"/>
          </a:xfrm>
          <a:prstGeom prst="rect">
            <a:avLst/>
          </a:prstGeom>
          <a:noFill/>
          <a:ln w="9525">
            <a:noFill/>
            <a:miter lim="800000"/>
            <a:headEnd/>
            <a:tailEnd/>
          </a:ln>
        </p:spPr>
      </p:pic>
      <p:pic>
        <p:nvPicPr>
          <p:cNvPr id="18438" name="Picture 2"/>
          <p:cNvPicPr>
            <a:picLocks noChangeAspect="1" noChangeArrowheads="1"/>
          </p:cNvPicPr>
          <p:nvPr/>
        </p:nvPicPr>
        <p:blipFill>
          <a:blip r:embed="rId2"/>
          <a:srcRect/>
          <a:stretch>
            <a:fillRect/>
          </a:stretch>
        </p:blipFill>
        <p:spPr bwMode="auto">
          <a:xfrm>
            <a:off x="857250" y="2357438"/>
            <a:ext cx="209550" cy="361950"/>
          </a:xfrm>
          <a:prstGeom prst="rect">
            <a:avLst/>
          </a:prstGeom>
          <a:noFill/>
          <a:ln w="9525">
            <a:noFill/>
            <a:miter lim="800000"/>
            <a:headEnd/>
            <a:tailEnd/>
          </a:ln>
        </p:spPr>
      </p:pic>
      <p:sp>
        <p:nvSpPr>
          <p:cNvPr id="18439" name="Rectangle 6"/>
          <p:cNvSpPr>
            <a:spLocks noChangeArrowheads="1"/>
          </p:cNvSpPr>
          <p:nvPr/>
        </p:nvSpPr>
        <p:spPr bwMode="auto">
          <a:xfrm>
            <a:off x="4214813" y="3714750"/>
            <a:ext cx="831850" cy="400050"/>
          </a:xfrm>
          <a:prstGeom prst="rect">
            <a:avLst/>
          </a:prstGeom>
          <a:noFill/>
          <a:ln w="9525">
            <a:noFill/>
            <a:miter lim="800000"/>
            <a:headEnd/>
            <a:tailEnd/>
          </a:ln>
        </p:spPr>
        <p:txBody>
          <a:bodyPr wrap="none">
            <a:spAutoFit/>
          </a:bodyPr>
          <a:lstStyle/>
          <a:p>
            <a:r>
              <a:rPr lang="en-US">
                <a:latin typeface="Constantia" pitchFamily="18" charset="0"/>
              </a:rPr>
              <a:t>C</a:t>
            </a:r>
            <a:r>
              <a:rPr lang="en-US" sz="2000">
                <a:latin typeface="Blackadder ITC" pitchFamily="82" charset="0"/>
              </a:rPr>
              <a:t>a</a:t>
            </a:r>
            <a:r>
              <a:rPr lang="en-US">
                <a:latin typeface="Constantia" pitchFamily="18" charset="0"/>
              </a:rPr>
              <a:t>—N</a:t>
            </a:r>
            <a:endParaRPr lang="en-IN">
              <a:latin typeface="Constantia" pitchFamily="18" charset="0"/>
            </a:endParaRPr>
          </a:p>
        </p:txBody>
      </p:sp>
      <p:sp>
        <p:nvSpPr>
          <p:cNvPr id="18440" name="Rectangle 7"/>
          <p:cNvSpPr>
            <a:spLocks noChangeArrowheads="1"/>
          </p:cNvSpPr>
          <p:nvPr/>
        </p:nvSpPr>
        <p:spPr bwMode="auto">
          <a:xfrm>
            <a:off x="5357813" y="3714750"/>
            <a:ext cx="798512" cy="369888"/>
          </a:xfrm>
          <a:prstGeom prst="rect">
            <a:avLst/>
          </a:prstGeom>
          <a:noFill/>
          <a:ln w="9525">
            <a:noFill/>
            <a:miter lim="800000"/>
            <a:headEnd/>
            <a:tailEnd/>
          </a:ln>
        </p:spPr>
        <p:txBody>
          <a:bodyPr wrap="none">
            <a:spAutoFit/>
          </a:bodyPr>
          <a:lstStyle/>
          <a:p>
            <a:r>
              <a:rPr lang="en-US">
                <a:latin typeface="Constantia" pitchFamily="18" charset="0"/>
              </a:rPr>
              <a:t>C—C</a:t>
            </a:r>
            <a:r>
              <a:rPr lang="en-US">
                <a:latin typeface="Blackadder ITC" pitchFamily="82" charset="0"/>
              </a:rPr>
              <a:t>a</a:t>
            </a:r>
            <a:endParaRPr lang="en-IN">
              <a:latin typeface="Constantia" pitchFamily="18" charset="0"/>
            </a:endParaRPr>
          </a:p>
        </p:txBody>
      </p:sp>
      <p:pic>
        <p:nvPicPr>
          <p:cNvPr id="18441" name="Picture 2"/>
          <p:cNvPicPr>
            <a:picLocks noChangeAspect="1" noChangeArrowheads="1"/>
          </p:cNvPicPr>
          <p:nvPr/>
        </p:nvPicPr>
        <p:blipFill>
          <a:blip r:embed="rId2"/>
          <a:srcRect/>
          <a:stretch>
            <a:fillRect/>
          </a:stretch>
        </p:blipFill>
        <p:spPr bwMode="auto">
          <a:xfrm>
            <a:off x="785813" y="4000500"/>
            <a:ext cx="209550" cy="361950"/>
          </a:xfrm>
          <a:prstGeom prst="rect">
            <a:avLst/>
          </a:prstGeom>
          <a:noFill/>
          <a:ln w="9525">
            <a:noFill/>
            <a:miter lim="800000"/>
            <a:headEnd/>
            <a:tailEnd/>
          </a:ln>
        </p:spPr>
      </p:pic>
      <p:pic>
        <p:nvPicPr>
          <p:cNvPr id="18442" name="Picture 3"/>
          <p:cNvPicPr>
            <a:picLocks noChangeAspect="1" noChangeArrowheads="1"/>
          </p:cNvPicPr>
          <p:nvPr/>
        </p:nvPicPr>
        <p:blipFill>
          <a:blip r:embed="rId3"/>
          <a:srcRect/>
          <a:stretch>
            <a:fillRect/>
          </a:stretch>
        </p:blipFill>
        <p:spPr bwMode="auto">
          <a:xfrm>
            <a:off x="1500188" y="4000500"/>
            <a:ext cx="209550" cy="342900"/>
          </a:xfrm>
          <a:prstGeom prst="rect">
            <a:avLst/>
          </a:prstGeom>
          <a:noFill/>
          <a:ln w="9525">
            <a:noFill/>
            <a:miter lim="800000"/>
            <a:headEnd/>
            <a:tailEnd/>
          </a:ln>
        </p:spPr>
      </p:pic>
      <p:pic>
        <p:nvPicPr>
          <p:cNvPr id="18443" name="Picture 2"/>
          <p:cNvPicPr>
            <a:picLocks noChangeAspect="1" noChangeArrowheads="1"/>
          </p:cNvPicPr>
          <p:nvPr/>
        </p:nvPicPr>
        <p:blipFill>
          <a:blip r:embed="rId2"/>
          <a:srcRect/>
          <a:stretch>
            <a:fillRect/>
          </a:stretch>
        </p:blipFill>
        <p:spPr bwMode="auto">
          <a:xfrm>
            <a:off x="2143125" y="5072063"/>
            <a:ext cx="209550" cy="361950"/>
          </a:xfrm>
          <a:prstGeom prst="rect">
            <a:avLst/>
          </a:prstGeom>
          <a:noFill/>
          <a:ln w="9525">
            <a:noFill/>
            <a:miter lim="800000"/>
            <a:headEnd/>
            <a:tailEnd/>
          </a:ln>
        </p:spPr>
      </p:pic>
      <p:pic>
        <p:nvPicPr>
          <p:cNvPr id="18444" name="Picture 3"/>
          <p:cNvPicPr>
            <a:picLocks noChangeAspect="1" noChangeArrowheads="1"/>
          </p:cNvPicPr>
          <p:nvPr/>
        </p:nvPicPr>
        <p:blipFill>
          <a:blip r:embed="rId3"/>
          <a:srcRect/>
          <a:stretch>
            <a:fillRect/>
          </a:stretch>
        </p:blipFill>
        <p:spPr bwMode="auto">
          <a:xfrm>
            <a:off x="2143125" y="5357813"/>
            <a:ext cx="209550" cy="3429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ramachandran2.gif"/>
          <p:cNvPicPr>
            <a:picLocks noChangeAspect="1"/>
          </p:cNvPicPr>
          <p:nvPr/>
        </p:nvPicPr>
        <p:blipFill>
          <a:blip r:embed="rId2"/>
          <a:srcRect/>
          <a:stretch>
            <a:fillRect/>
          </a:stretch>
        </p:blipFill>
        <p:spPr bwMode="auto">
          <a:xfrm>
            <a:off x="2214563" y="2000250"/>
            <a:ext cx="3814762" cy="3714750"/>
          </a:xfrm>
          <a:prstGeom prst="rect">
            <a:avLst/>
          </a:prstGeom>
          <a:noFill/>
          <a:ln w="9525">
            <a:noFill/>
            <a:miter lim="800000"/>
            <a:headEnd/>
            <a:tailEnd/>
          </a:ln>
        </p:spPr>
      </p:pic>
      <p:sp>
        <p:nvSpPr>
          <p:cNvPr id="19459" name="TextBox 3"/>
          <p:cNvSpPr txBox="1">
            <a:spLocks noChangeArrowheads="1"/>
          </p:cNvSpPr>
          <p:nvPr/>
        </p:nvSpPr>
        <p:spPr bwMode="auto">
          <a:xfrm>
            <a:off x="785813" y="1000125"/>
            <a:ext cx="6929437" cy="369888"/>
          </a:xfrm>
          <a:prstGeom prst="rect">
            <a:avLst/>
          </a:prstGeom>
          <a:noFill/>
          <a:ln w="9525">
            <a:noFill/>
            <a:miter lim="800000"/>
            <a:headEnd/>
            <a:tailEnd/>
          </a:ln>
        </p:spPr>
        <p:txBody>
          <a:bodyPr>
            <a:spAutoFit/>
          </a:bodyPr>
          <a:lstStyle/>
          <a:p>
            <a:r>
              <a:rPr lang="en-US">
                <a:latin typeface="Constantia" pitchFamily="18" charset="0"/>
              </a:rPr>
              <a:t>                RAMACHANDRAN PLOT FOR ALPHA HELICES</a:t>
            </a:r>
            <a:endParaRPr lang="en-IN">
              <a:latin typeface="Constanti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2"/>
          <p:cNvSpPr txBox="1">
            <a:spLocks noChangeArrowheads="1"/>
          </p:cNvSpPr>
          <p:nvPr/>
        </p:nvSpPr>
        <p:spPr bwMode="auto">
          <a:xfrm>
            <a:off x="642938" y="1214438"/>
            <a:ext cx="8001000" cy="3970337"/>
          </a:xfrm>
          <a:prstGeom prst="rect">
            <a:avLst/>
          </a:prstGeom>
          <a:noFill/>
          <a:ln w="9525">
            <a:noFill/>
            <a:miter lim="800000"/>
            <a:headEnd/>
            <a:tailEnd/>
          </a:ln>
        </p:spPr>
        <p:txBody>
          <a:bodyPr>
            <a:spAutoFit/>
          </a:bodyPr>
          <a:lstStyle/>
          <a:p>
            <a:r>
              <a:rPr lang="en-US">
                <a:latin typeface="Constantia" pitchFamily="18" charset="0"/>
              </a:rPr>
              <a:t>IN BETA SHEETS,</a:t>
            </a:r>
          </a:p>
          <a:p>
            <a:endParaRPr lang="en-US">
              <a:latin typeface="Constantia" pitchFamily="18" charset="0"/>
            </a:endParaRPr>
          </a:p>
          <a:p>
            <a:pPr>
              <a:buFont typeface="Wingdings" pitchFamily="2" charset="2"/>
              <a:buChar char="§"/>
            </a:pPr>
            <a:r>
              <a:rPr lang="en-US">
                <a:latin typeface="Constantia" pitchFamily="18" charset="0"/>
              </a:rPr>
              <a:t> The tortion angles have a broad range of values, occupying a large stable region in the upper left hand corner of the Ramachandran plot.</a:t>
            </a:r>
          </a:p>
          <a:p>
            <a:pPr>
              <a:buFont typeface="Wingdings" pitchFamily="2" charset="2"/>
              <a:buChar char="§"/>
            </a:pPr>
            <a:endParaRPr lang="en-US">
              <a:latin typeface="Constantia" pitchFamily="18" charset="0"/>
            </a:endParaRPr>
          </a:p>
          <a:p>
            <a:pPr>
              <a:buFont typeface="Wingdings" pitchFamily="2" charset="2"/>
              <a:buChar char="§"/>
            </a:pPr>
            <a:r>
              <a:rPr lang="en-US">
                <a:latin typeface="Constantia" pitchFamily="18" charset="0"/>
              </a:rPr>
              <a:t>Typical angles for residues in parallel and antiparallel strands are not identical</a:t>
            </a:r>
          </a:p>
          <a:p>
            <a:pPr>
              <a:buFont typeface="Wingdings" pitchFamily="2" charset="2"/>
              <a:buChar char="§"/>
            </a:pPr>
            <a:endParaRPr lang="en-US">
              <a:latin typeface="Constantia" pitchFamily="18" charset="0"/>
            </a:endParaRPr>
          </a:p>
          <a:p>
            <a:pPr>
              <a:buFont typeface="Wingdings" pitchFamily="2" charset="2"/>
              <a:buChar char="§"/>
            </a:pPr>
            <a:r>
              <a:rPr lang="en-US">
                <a:latin typeface="Constantia" pitchFamily="18" charset="0"/>
              </a:rPr>
              <a:t>Since most beta strands are twisted, they possess broader range of      and     values than regular alpha helix</a:t>
            </a:r>
          </a:p>
          <a:p>
            <a:pPr>
              <a:buFont typeface="Wingdings" pitchFamily="2" charset="2"/>
              <a:buChar char="§"/>
            </a:pPr>
            <a:endParaRPr lang="en-US">
              <a:latin typeface="Constantia" pitchFamily="18" charset="0"/>
            </a:endParaRPr>
          </a:p>
          <a:p>
            <a:pPr>
              <a:buFont typeface="Wingdings" pitchFamily="2" charset="2"/>
              <a:buChar char="§"/>
            </a:pPr>
            <a:r>
              <a:rPr lang="en-US">
                <a:latin typeface="Constantia" pitchFamily="18" charset="0"/>
              </a:rPr>
              <a:t>In beta strands ,</a:t>
            </a:r>
          </a:p>
          <a:p>
            <a:r>
              <a:rPr lang="en-US">
                <a:latin typeface="Constantia" pitchFamily="18" charset="0"/>
              </a:rPr>
              <a:t>                               is  -80   to  -120 degrees </a:t>
            </a:r>
          </a:p>
          <a:p>
            <a:r>
              <a:rPr lang="en-US">
                <a:latin typeface="Constantia" pitchFamily="18" charset="0"/>
              </a:rPr>
              <a:t>                               is  -120  to  -170 degrees </a:t>
            </a:r>
          </a:p>
          <a:p>
            <a:endParaRPr lang="en-IN">
              <a:latin typeface="Constantia" pitchFamily="18" charset="0"/>
            </a:endParaRPr>
          </a:p>
        </p:txBody>
      </p:sp>
      <p:pic>
        <p:nvPicPr>
          <p:cNvPr id="20483" name="Picture 2"/>
          <p:cNvPicPr>
            <a:picLocks noChangeAspect="1" noChangeArrowheads="1"/>
          </p:cNvPicPr>
          <p:nvPr/>
        </p:nvPicPr>
        <p:blipFill>
          <a:blip r:embed="rId2"/>
          <a:srcRect/>
          <a:stretch>
            <a:fillRect/>
          </a:stretch>
        </p:blipFill>
        <p:spPr bwMode="auto">
          <a:xfrm>
            <a:off x="7286625" y="3143250"/>
            <a:ext cx="209550" cy="361950"/>
          </a:xfrm>
          <a:prstGeom prst="rect">
            <a:avLst/>
          </a:prstGeom>
          <a:noFill/>
          <a:ln w="9525">
            <a:noFill/>
            <a:miter lim="800000"/>
            <a:headEnd/>
            <a:tailEnd/>
          </a:ln>
        </p:spPr>
      </p:pic>
      <p:pic>
        <p:nvPicPr>
          <p:cNvPr id="20484" name="Picture 3"/>
          <p:cNvPicPr>
            <a:picLocks noChangeAspect="1" noChangeArrowheads="1"/>
          </p:cNvPicPr>
          <p:nvPr/>
        </p:nvPicPr>
        <p:blipFill>
          <a:blip r:embed="rId3"/>
          <a:srcRect/>
          <a:stretch>
            <a:fillRect/>
          </a:stretch>
        </p:blipFill>
        <p:spPr bwMode="auto">
          <a:xfrm>
            <a:off x="8001000" y="3143250"/>
            <a:ext cx="209550" cy="342900"/>
          </a:xfrm>
          <a:prstGeom prst="rect">
            <a:avLst/>
          </a:prstGeom>
          <a:noFill/>
          <a:ln w="9525">
            <a:noFill/>
            <a:miter lim="800000"/>
            <a:headEnd/>
            <a:tailEnd/>
          </a:ln>
        </p:spPr>
      </p:pic>
      <p:pic>
        <p:nvPicPr>
          <p:cNvPr id="20485" name="Picture 3"/>
          <p:cNvPicPr>
            <a:picLocks noChangeAspect="1" noChangeArrowheads="1"/>
          </p:cNvPicPr>
          <p:nvPr/>
        </p:nvPicPr>
        <p:blipFill>
          <a:blip r:embed="rId3"/>
          <a:srcRect/>
          <a:stretch>
            <a:fillRect/>
          </a:stretch>
        </p:blipFill>
        <p:spPr bwMode="auto">
          <a:xfrm>
            <a:off x="1928813" y="4500563"/>
            <a:ext cx="209550" cy="342900"/>
          </a:xfrm>
          <a:prstGeom prst="rect">
            <a:avLst/>
          </a:prstGeom>
          <a:noFill/>
          <a:ln w="9525">
            <a:noFill/>
            <a:miter lim="800000"/>
            <a:headEnd/>
            <a:tailEnd/>
          </a:ln>
        </p:spPr>
      </p:pic>
      <p:pic>
        <p:nvPicPr>
          <p:cNvPr id="20486" name="Picture 2"/>
          <p:cNvPicPr>
            <a:picLocks noChangeAspect="1" noChangeArrowheads="1"/>
          </p:cNvPicPr>
          <p:nvPr/>
        </p:nvPicPr>
        <p:blipFill>
          <a:blip r:embed="rId2"/>
          <a:srcRect/>
          <a:stretch>
            <a:fillRect/>
          </a:stretch>
        </p:blipFill>
        <p:spPr bwMode="auto">
          <a:xfrm>
            <a:off x="1928813" y="4214813"/>
            <a:ext cx="209550" cy="36195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ramachandran1.gif"/>
          <p:cNvPicPr>
            <a:picLocks noChangeAspect="1"/>
          </p:cNvPicPr>
          <p:nvPr/>
        </p:nvPicPr>
        <p:blipFill>
          <a:blip r:embed="rId2"/>
          <a:srcRect/>
          <a:stretch>
            <a:fillRect/>
          </a:stretch>
        </p:blipFill>
        <p:spPr bwMode="auto">
          <a:xfrm>
            <a:off x="2286000" y="2143125"/>
            <a:ext cx="3800475" cy="3643313"/>
          </a:xfrm>
          <a:prstGeom prst="rect">
            <a:avLst/>
          </a:prstGeom>
          <a:noFill/>
          <a:ln w="9525">
            <a:noFill/>
            <a:miter lim="800000"/>
            <a:headEnd/>
            <a:tailEnd/>
          </a:ln>
        </p:spPr>
      </p:pic>
      <p:sp>
        <p:nvSpPr>
          <p:cNvPr id="21507" name="TextBox 2"/>
          <p:cNvSpPr txBox="1">
            <a:spLocks noChangeArrowheads="1"/>
          </p:cNvSpPr>
          <p:nvPr/>
        </p:nvSpPr>
        <p:spPr bwMode="auto">
          <a:xfrm>
            <a:off x="1071563" y="1143000"/>
            <a:ext cx="6786562" cy="369888"/>
          </a:xfrm>
          <a:prstGeom prst="rect">
            <a:avLst/>
          </a:prstGeom>
          <a:noFill/>
          <a:ln w="9525">
            <a:noFill/>
            <a:miter lim="800000"/>
            <a:headEnd/>
            <a:tailEnd/>
          </a:ln>
        </p:spPr>
        <p:txBody>
          <a:bodyPr>
            <a:spAutoFit/>
          </a:bodyPr>
          <a:lstStyle/>
          <a:p>
            <a:r>
              <a:rPr lang="en-US">
                <a:latin typeface="Constantia" pitchFamily="18" charset="0"/>
              </a:rPr>
              <a:t>             RAMACHANDRAN PLOT FOR BETA STRANDS</a:t>
            </a:r>
            <a:endParaRPr lang="en-IN">
              <a:latin typeface="Constanti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928688" y="1428750"/>
            <a:ext cx="7643812" cy="1477963"/>
          </a:xfrm>
          <a:prstGeom prst="rect">
            <a:avLst/>
          </a:prstGeom>
          <a:noFill/>
          <a:ln w="9525">
            <a:noFill/>
            <a:miter lim="800000"/>
            <a:headEnd/>
            <a:tailEnd/>
          </a:ln>
        </p:spPr>
        <p:txBody>
          <a:bodyPr>
            <a:spAutoFit/>
          </a:bodyPr>
          <a:lstStyle/>
          <a:p>
            <a:r>
              <a:rPr lang="en-US">
                <a:latin typeface="Constantia" pitchFamily="18" charset="0"/>
              </a:rPr>
              <a:t>IN LOOPS AND TURNS,</a:t>
            </a:r>
          </a:p>
          <a:p>
            <a:endParaRPr lang="en-US">
              <a:latin typeface="Constantia" pitchFamily="18" charset="0"/>
            </a:endParaRPr>
          </a:p>
          <a:p>
            <a:pPr>
              <a:buFont typeface="Wingdings" pitchFamily="2" charset="2"/>
              <a:buChar char="§"/>
            </a:pPr>
            <a:r>
              <a:rPr lang="en-US">
                <a:latin typeface="Constantia" pitchFamily="18" charset="0"/>
              </a:rPr>
              <a:t> The values of both torsion angles are usually well within the permitted regions of the ramachandran plot and often close to the values of residues that form  alpha helices or  beta strands.</a:t>
            </a:r>
            <a:endParaRPr lang="en-IN">
              <a:latin typeface="Constanti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5984" y="3071810"/>
            <a:ext cx="4487767"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THANK  YOU</a:t>
            </a:r>
            <a:endParaRPr lang="en-US"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normAutofit/>
          </a:bodyPr>
          <a:lstStyle/>
          <a:p>
            <a:pPr fontAlgn="auto">
              <a:spcAft>
                <a:spcPts val="0"/>
              </a:spcAft>
              <a:buClr>
                <a:schemeClr val="accent3"/>
              </a:buClr>
              <a:buFont typeface="Wingdings 2"/>
              <a:buNone/>
              <a:defRPr/>
            </a:pPr>
            <a:endParaRPr lang="en-US" dirty="0" smtClean="0"/>
          </a:p>
          <a:p>
            <a:pPr fontAlgn="auto">
              <a:spcAft>
                <a:spcPts val="0"/>
              </a:spcAft>
              <a:buClr>
                <a:schemeClr val="accent3"/>
              </a:buClr>
              <a:buFont typeface="Wingdings 2"/>
              <a:buNone/>
              <a:defRPr/>
            </a:pPr>
            <a:endParaRPr lang="en-US" dirty="0" smtClean="0"/>
          </a:p>
          <a:p>
            <a:pPr fontAlgn="auto">
              <a:spcAft>
                <a:spcPts val="0"/>
              </a:spcAft>
              <a:buClr>
                <a:schemeClr val="accent3"/>
              </a:buClr>
              <a:buFont typeface="Wingdings 2"/>
              <a:buNone/>
              <a:defRPr/>
            </a:pPr>
            <a:endParaRPr lang="en-US" dirty="0" smtClean="0"/>
          </a:p>
          <a:p>
            <a:pPr fontAlgn="auto">
              <a:spcAft>
                <a:spcPts val="0"/>
              </a:spcAft>
              <a:buClr>
                <a:schemeClr val="accent3"/>
              </a:buClr>
              <a:buFont typeface="Wingdings 2"/>
              <a:buNone/>
              <a:defRPr/>
            </a:pPr>
            <a:endParaRPr lang="en-US" dirty="0" smtClean="0"/>
          </a:p>
          <a:p>
            <a:pPr fontAlgn="auto">
              <a:spcAft>
                <a:spcPts val="0"/>
              </a:spcAft>
              <a:buClr>
                <a:schemeClr val="accent3"/>
              </a:buClr>
              <a:buFont typeface="Wingdings 2"/>
              <a:buNone/>
              <a:defRPr/>
            </a:pPr>
            <a:r>
              <a:rPr lang="en-US" dirty="0" smtClean="0"/>
              <a:t>RAMACHANDRAN  PLOT  INDICATES  THE  ALLOWED CONFORMATIONS  FOR  POLYPEPTIDES</a:t>
            </a:r>
          </a:p>
          <a:p>
            <a:pPr fontAlgn="auto">
              <a:spcAft>
                <a:spcPts val="0"/>
              </a:spcAft>
              <a:buClr>
                <a:schemeClr val="accent3"/>
              </a:buClr>
              <a:buFont typeface="Wingdings 2"/>
              <a:buNone/>
              <a:defRPr/>
            </a:pPr>
            <a:endParaRPr lang="en-US" dirty="0" smtClean="0"/>
          </a:p>
          <a:p>
            <a:pPr fontAlgn="auto">
              <a:spcAft>
                <a:spcPts val="0"/>
              </a:spcAft>
              <a:buClr>
                <a:schemeClr val="accent3"/>
              </a:buClr>
              <a:buFont typeface="Wingdings 2"/>
              <a:buNone/>
              <a:defRPr/>
            </a:pPr>
            <a:r>
              <a:rPr lang="en-US" dirty="0" smtClean="0"/>
              <a:t>IT  IS  NAMED  SO  AFTER  ITS  INVENTOR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GOPALASAMUDRAM  NARAYANA  RAMACHANDRAN</a:t>
            </a:r>
            <a:endParaRPr lang="en-IN" dirty="0"/>
          </a:p>
        </p:txBody>
      </p:sp>
      <p:pic>
        <p:nvPicPr>
          <p:cNvPr id="6147" name="Content Placeholder 4" descr="347_1.jpg"/>
          <p:cNvPicPr>
            <a:picLocks noGrp="1" noChangeAspect="1"/>
          </p:cNvPicPr>
          <p:nvPr>
            <p:ph sz="half" idx="1"/>
          </p:nvPr>
        </p:nvPicPr>
        <p:blipFill>
          <a:blip r:embed="rId2"/>
          <a:stretch>
            <a:fillRect/>
          </a:stretch>
        </p:blipFill>
        <p:spPr>
          <a:xfrm>
            <a:off x="4216400" y="2024062"/>
            <a:ext cx="3829050" cy="387667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          A PEPTIDE BOND</a:t>
            </a:r>
            <a:endParaRPr lang="en-IN" smtClean="0"/>
          </a:p>
        </p:txBody>
      </p:sp>
      <p:pic>
        <p:nvPicPr>
          <p:cNvPr id="7171" name="Content Placeholder 5" descr="peptide_plane.gif"/>
          <p:cNvPicPr>
            <a:picLocks noGrp="1" noChangeAspect="1"/>
          </p:cNvPicPr>
          <p:nvPr>
            <p:ph idx="1"/>
          </p:nvPr>
        </p:nvPicPr>
        <p:blipFill>
          <a:blip r:embed="rId2"/>
          <a:srcRect/>
          <a:stretch>
            <a:fillRect/>
          </a:stretch>
        </p:blipFill>
        <p:spPr>
          <a:xfrm>
            <a:off x="1785938" y="1928813"/>
            <a:ext cx="4876800" cy="2990850"/>
          </a:xfrm>
        </p:spPr>
      </p:pic>
      <p:cxnSp>
        <p:nvCxnSpPr>
          <p:cNvPr id="8" name="Straight Arrow Connector 7"/>
          <p:cNvCxnSpPr/>
          <p:nvPr/>
        </p:nvCxnSpPr>
        <p:spPr>
          <a:xfrm rot="16200000" flipH="1">
            <a:off x="4036219" y="3393282"/>
            <a:ext cx="1143000" cy="7858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73" name="TextBox 9"/>
          <p:cNvSpPr txBox="1">
            <a:spLocks noChangeArrowheads="1"/>
          </p:cNvSpPr>
          <p:nvPr/>
        </p:nvSpPr>
        <p:spPr bwMode="auto">
          <a:xfrm>
            <a:off x="5000625" y="4214813"/>
            <a:ext cx="1857375" cy="646112"/>
          </a:xfrm>
          <a:prstGeom prst="rect">
            <a:avLst/>
          </a:prstGeom>
          <a:noFill/>
          <a:ln w="9525">
            <a:noFill/>
            <a:miter lim="800000"/>
            <a:headEnd/>
            <a:tailEnd/>
          </a:ln>
        </p:spPr>
        <p:txBody>
          <a:bodyPr>
            <a:spAutoFit/>
          </a:bodyPr>
          <a:lstStyle/>
          <a:p>
            <a:r>
              <a:rPr lang="en-US">
                <a:latin typeface="Constantia" pitchFamily="18" charset="0"/>
              </a:rPr>
              <a:t>PEPTIDE  BOND</a:t>
            </a:r>
            <a:endParaRPr lang="en-IN">
              <a:latin typeface="Constantia" pitchFamily="18" charset="0"/>
            </a:endParaRPr>
          </a:p>
        </p:txBody>
      </p:sp>
      <p:sp>
        <p:nvSpPr>
          <p:cNvPr id="7174" name="TextBox 10"/>
          <p:cNvSpPr txBox="1">
            <a:spLocks noChangeArrowheads="1"/>
          </p:cNvSpPr>
          <p:nvPr/>
        </p:nvSpPr>
        <p:spPr bwMode="auto">
          <a:xfrm>
            <a:off x="500063" y="5143500"/>
            <a:ext cx="8215312" cy="1200150"/>
          </a:xfrm>
          <a:prstGeom prst="rect">
            <a:avLst/>
          </a:prstGeom>
          <a:noFill/>
          <a:ln w="9525">
            <a:noFill/>
            <a:miter lim="800000"/>
            <a:headEnd/>
            <a:tailEnd/>
          </a:ln>
        </p:spPr>
        <p:txBody>
          <a:bodyPr>
            <a:spAutoFit/>
          </a:bodyPr>
          <a:lstStyle/>
          <a:p>
            <a:pPr>
              <a:buFont typeface="Arial" charset="0"/>
              <a:buChar char="•"/>
            </a:pPr>
            <a:r>
              <a:rPr lang="en-US">
                <a:latin typeface="Constantia" pitchFamily="18" charset="0"/>
              </a:rPr>
              <a:t>Polypeptides are polymers of amino acid residues linked by peptide group</a:t>
            </a:r>
          </a:p>
          <a:p>
            <a:pPr>
              <a:buFont typeface="Arial" charset="0"/>
              <a:buChar char="•"/>
            </a:pPr>
            <a:endParaRPr lang="en-US">
              <a:latin typeface="Constantia" pitchFamily="18" charset="0"/>
            </a:endParaRPr>
          </a:p>
          <a:p>
            <a:pPr>
              <a:buFont typeface="Arial" charset="0"/>
              <a:buChar char="•"/>
            </a:pPr>
            <a:r>
              <a:rPr lang="en-US">
                <a:latin typeface="Constantia" pitchFamily="18" charset="0"/>
              </a:rPr>
              <a:t>Peptide group is planar in nature which limits the conformational flexibility of polypeptide chain</a:t>
            </a:r>
            <a:endParaRPr lang="en-IN">
              <a:latin typeface="Constant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500063" y="1143000"/>
            <a:ext cx="8001000" cy="2308225"/>
          </a:xfrm>
          <a:prstGeom prst="rect">
            <a:avLst/>
          </a:prstGeom>
          <a:noFill/>
          <a:ln w="9525">
            <a:noFill/>
            <a:miter lim="800000"/>
            <a:headEnd/>
            <a:tailEnd/>
          </a:ln>
        </p:spPr>
        <p:txBody>
          <a:bodyPr>
            <a:spAutoFit/>
          </a:bodyPr>
          <a:lstStyle/>
          <a:p>
            <a:r>
              <a:rPr lang="en-US">
                <a:latin typeface="Constantia" pitchFamily="18" charset="0"/>
              </a:rPr>
              <a:t>A peptide group always exist is trans conformation</a:t>
            </a:r>
          </a:p>
          <a:p>
            <a:endParaRPr lang="en-US">
              <a:latin typeface="Constantia" pitchFamily="18" charset="0"/>
            </a:endParaRPr>
          </a:p>
          <a:p>
            <a:r>
              <a:rPr lang="en-US">
                <a:latin typeface="Constantia" pitchFamily="18" charset="0"/>
              </a:rPr>
              <a:t>Cis form is less stable due to steric hindrance </a:t>
            </a:r>
          </a:p>
          <a:p>
            <a:endParaRPr lang="en-US">
              <a:latin typeface="Constantia" pitchFamily="18" charset="0"/>
            </a:endParaRPr>
          </a:p>
          <a:p>
            <a:endParaRPr lang="en-US">
              <a:latin typeface="Constantia" pitchFamily="18" charset="0"/>
            </a:endParaRPr>
          </a:p>
          <a:p>
            <a:endParaRPr lang="en-US">
              <a:latin typeface="Constantia" pitchFamily="18" charset="0"/>
            </a:endParaRPr>
          </a:p>
          <a:p>
            <a:r>
              <a:rPr lang="en-US">
                <a:latin typeface="Constantia" pitchFamily="18" charset="0"/>
              </a:rPr>
              <a:t>EXCEPTION :  Cis configuration is seen in peptide bonds to approximately  10% of Proline residues as in that case the steric interference is reduced</a:t>
            </a:r>
          </a:p>
        </p:txBody>
      </p:sp>
      <p:pic>
        <p:nvPicPr>
          <p:cNvPr id="8195" name="Picture 2" descr="cis_trans.gif"/>
          <p:cNvPicPr>
            <a:picLocks noChangeAspect="1"/>
          </p:cNvPicPr>
          <p:nvPr/>
        </p:nvPicPr>
        <p:blipFill>
          <a:blip r:embed="rId2"/>
          <a:srcRect/>
          <a:stretch>
            <a:fillRect/>
          </a:stretch>
        </p:blipFill>
        <p:spPr bwMode="auto">
          <a:xfrm>
            <a:off x="1500188" y="4000500"/>
            <a:ext cx="5129212" cy="170021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63" y="1285875"/>
            <a:ext cx="8215312" cy="3970338"/>
          </a:xfrm>
          <a:prstGeom prst="rect">
            <a:avLst/>
          </a:prstGeom>
          <a:noFill/>
        </p:spPr>
        <p:txBody>
          <a:bodyPr>
            <a:spAutoFit/>
          </a:bodyPr>
          <a:lstStyle/>
          <a:p>
            <a:pPr fontAlgn="auto">
              <a:spcBef>
                <a:spcPts val="0"/>
              </a:spcBef>
              <a:spcAft>
                <a:spcPts val="0"/>
              </a:spcAft>
              <a:buFont typeface="Arial" pitchFamily="34" charset="0"/>
              <a:buChar char="•"/>
              <a:defRPr/>
            </a:pPr>
            <a:r>
              <a:rPr lang="en-US" dirty="0">
                <a:latin typeface="+mn-lt"/>
                <a:cs typeface="+mn-cs"/>
              </a:rPr>
              <a:t>Structure of peptide group was </a:t>
            </a:r>
            <a:r>
              <a:rPr lang="en-US" dirty="0" err="1">
                <a:latin typeface="+mn-lt"/>
                <a:cs typeface="+mn-cs"/>
              </a:rPr>
              <a:t>analysed</a:t>
            </a:r>
            <a:r>
              <a:rPr lang="en-US" dirty="0">
                <a:latin typeface="+mn-lt"/>
                <a:cs typeface="+mn-cs"/>
              </a:rPr>
              <a:t> by </a:t>
            </a:r>
            <a:r>
              <a:rPr lang="en-US" dirty="0" err="1">
                <a:latin typeface="+mn-lt"/>
                <a:cs typeface="+mn-cs"/>
              </a:rPr>
              <a:t>Linus</a:t>
            </a:r>
            <a:r>
              <a:rPr lang="en-US" dirty="0">
                <a:latin typeface="+mn-lt"/>
                <a:cs typeface="+mn-cs"/>
              </a:rPr>
              <a:t> Pauling and Robert Corey</a:t>
            </a:r>
            <a:r>
              <a:rPr lang="en-US" dirty="0">
                <a:latin typeface="+mn-lt"/>
                <a:cs typeface="+mn-cs"/>
              </a:rPr>
              <a:t> </a:t>
            </a:r>
            <a:r>
              <a:rPr lang="en-US" dirty="0">
                <a:latin typeface="+mn-lt"/>
                <a:cs typeface="+mn-cs"/>
              </a:rPr>
              <a:t>in 1930 s.</a:t>
            </a:r>
          </a:p>
          <a:p>
            <a:pPr fontAlgn="auto">
              <a:spcBef>
                <a:spcPts val="0"/>
              </a:spcBef>
              <a:spcAft>
                <a:spcPts val="0"/>
              </a:spcAft>
              <a:buFont typeface="Arial" pitchFamily="34" charset="0"/>
              <a:buChar char="•"/>
              <a:defRPr/>
            </a:pPr>
            <a:endParaRPr lang="en-US" dirty="0">
              <a:latin typeface="+mn-lt"/>
              <a:cs typeface="+mn-cs"/>
            </a:endParaRPr>
          </a:p>
          <a:p>
            <a:pPr fontAlgn="auto">
              <a:spcBef>
                <a:spcPts val="0"/>
              </a:spcBef>
              <a:spcAft>
                <a:spcPts val="0"/>
              </a:spcAft>
              <a:buFont typeface="Arial" pitchFamily="34" charset="0"/>
              <a:buChar char="•"/>
              <a:defRPr/>
            </a:pPr>
            <a:r>
              <a:rPr lang="en-US" dirty="0">
                <a:latin typeface="+mn-lt"/>
                <a:cs typeface="+mn-cs"/>
              </a:rPr>
              <a:t>They performed x-ray diffraction studies of crystals of amino acids and simple </a:t>
            </a:r>
            <a:r>
              <a:rPr lang="en-US" dirty="0" err="1">
                <a:latin typeface="+mn-lt"/>
                <a:cs typeface="+mn-cs"/>
              </a:rPr>
              <a:t>di</a:t>
            </a:r>
            <a:r>
              <a:rPr lang="en-US" dirty="0">
                <a:latin typeface="+mn-lt"/>
                <a:cs typeface="+mn-cs"/>
              </a:rPr>
              <a:t> and tri peptides.</a:t>
            </a:r>
          </a:p>
          <a:p>
            <a:pPr fontAlgn="auto">
              <a:spcBef>
                <a:spcPts val="0"/>
              </a:spcBef>
              <a:spcAft>
                <a:spcPts val="0"/>
              </a:spcAft>
              <a:buFont typeface="Arial" pitchFamily="34" charset="0"/>
              <a:buChar char="•"/>
              <a:defRPr/>
            </a:pPr>
            <a:endParaRPr lang="en-US" dirty="0">
              <a:latin typeface="+mn-lt"/>
              <a:cs typeface="+mn-cs"/>
            </a:endParaRPr>
          </a:p>
          <a:p>
            <a:pPr marL="342900" indent="-342900" fontAlgn="auto">
              <a:spcBef>
                <a:spcPts val="0"/>
              </a:spcBef>
              <a:spcAft>
                <a:spcPts val="0"/>
              </a:spcAft>
              <a:buFont typeface="Arial" pitchFamily="34" charset="0"/>
              <a:buChar char="•"/>
              <a:defRPr/>
            </a:pPr>
            <a:r>
              <a:rPr lang="en-US" dirty="0">
                <a:latin typeface="+mn-lt"/>
                <a:cs typeface="+mn-cs"/>
              </a:rPr>
              <a:t>Study showed that  </a:t>
            </a:r>
          </a:p>
          <a:p>
            <a:pPr marL="342900" indent="-342900" fontAlgn="auto">
              <a:spcBef>
                <a:spcPts val="0"/>
              </a:spcBef>
              <a:spcAft>
                <a:spcPts val="0"/>
              </a:spcAft>
              <a:defRPr/>
            </a:pPr>
            <a:r>
              <a:rPr lang="en-US" dirty="0">
                <a:latin typeface="+mn-lt"/>
                <a:cs typeface="+mn-cs"/>
              </a:rPr>
              <a:t>    </a:t>
            </a:r>
          </a:p>
          <a:p>
            <a:pPr marL="342900" indent="-342900" fontAlgn="auto">
              <a:spcBef>
                <a:spcPts val="0"/>
              </a:spcBef>
              <a:spcAft>
                <a:spcPts val="0"/>
              </a:spcAft>
              <a:buFont typeface="Wingdings" pitchFamily="2" charset="2"/>
              <a:buChar char="Ø"/>
              <a:defRPr/>
            </a:pPr>
            <a:r>
              <a:rPr lang="en-US" dirty="0">
                <a:latin typeface="+mn-lt"/>
                <a:cs typeface="+mn-cs"/>
              </a:rPr>
              <a:t>O=C—N  peptide bond is shorter than  O=C—N bond in simple amines </a:t>
            </a:r>
          </a:p>
          <a:p>
            <a:pPr marL="342900" indent="-342900" fontAlgn="auto">
              <a:spcBef>
                <a:spcPts val="0"/>
              </a:spcBef>
              <a:spcAft>
                <a:spcPts val="0"/>
              </a:spcAft>
              <a:buFont typeface="Wingdings" pitchFamily="2" charset="2"/>
              <a:buChar char="Ø"/>
              <a:defRPr/>
            </a:pPr>
            <a:r>
              <a:rPr lang="en-US" dirty="0">
                <a:latin typeface="+mn-lt"/>
                <a:cs typeface="+mn-cs"/>
              </a:rPr>
              <a:t>Atoms associated with peptide bonds are coplanar  </a:t>
            </a:r>
          </a:p>
          <a:p>
            <a:pPr marL="342900" indent="-342900" fontAlgn="auto">
              <a:spcBef>
                <a:spcPts val="0"/>
              </a:spcBef>
              <a:spcAft>
                <a:spcPts val="0"/>
              </a:spcAft>
              <a:buFont typeface="Wingdings" pitchFamily="2" charset="2"/>
              <a:buChar char="Ø"/>
              <a:defRPr/>
            </a:pPr>
            <a:r>
              <a:rPr lang="en-US" dirty="0">
                <a:latin typeface="+mn-lt"/>
                <a:cs typeface="+mn-cs"/>
              </a:rPr>
              <a:t>A small electric dipole is formed by resonance or partial sharing of two pairs of electrons between the carbonyl oxygen and amide nitrogen</a:t>
            </a:r>
          </a:p>
          <a:p>
            <a:pPr marL="342900" indent="-342900" fontAlgn="auto">
              <a:spcBef>
                <a:spcPts val="0"/>
              </a:spcBef>
              <a:spcAft>
                <a:spcPts val="0"/>
              </a:spcAft>
              <a:buFont typeface="Wingdings" pitchFamily="2" charset="2"/>
              <a:buChar char="Ø"/>
              <a:defRPr/>
            </a:pPr>
            <a:r>
              <a:rPr lang="en-US" dirty="0">
                <a:latin typeface="+mn-lt"/>
                <a:cs typeface="+mn-cs"/>
              </a:rPr>
              <a:t>The six atoms of peptide group lie in a single plane with O of C=O and H of NH being trans to each other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571500" y="1143000"/>
            <a:ext cx="7929563" cy="4586288"/>
          </a:xfrm>
          <a:prstGeom prst="rect">
            <a:avLst/>
          </a:prstGeom>
          <a:noFill/>
          <a:ln w="9525">
            <a:noFill/>
            <a:miter lim="800000"/>
            <a:headEnd/>
            <a:tailEnd/>
          </a:ln>
        </p:spPr>
        <p:txBody>
          <a:bodyPr>
            <a:spAutoFit/>
          </a:bodyPr>
          <a:lstStyle/>
          <a:p>
            <a:r>
              <a:rPr lang="en-US">
                <a:latin typeface="Constantia" pitchFamily="18" charset="0"/>
              </a:rPr>
              <a:t>So they concluded that </a:t>
            </a:r>
          </a:p>
          <a:p>
            <a:endParaRPr lang="en-US">
              <a:latin typeface="Constantia" pitchFamily="18" charset="0"/>
            </a:endParaRPr>
          </a:p>
          <a:p>
            <a:pPr>
              <a:buFont typeface="Wingdings" pitchFamily="2" charset="2"/>
              <a:buChar char="q"/>
            </a:pPr>
            <a:r>
              <a:rPr lang="en-US">
                <a:latin typeface="Constantia" pitchFamily="18" charset="0"/>
              </a:rPr>
              <a:t>  The peptide (O=C—N) bonds are unable to rotate freely due to their partial double bond character (approx. 40%)</a:t>
            </a:r>
          </a:p>
          <a:p>
            <a:pPr>
              <a:buFont typeface="Wingdings" pitchFamily="2" charset="2"/>
              <a:buChar char="q"/>
            </a:pPr>
            <a:endParaRPr lang="en-US">
              <a:latin typeface="Constantia" pitchFamily="18" charset="0"/>
            </a:endParaRPr>
          </a:p>
          <a:p>
            <a:pPr>
              <a:buFont typeface="Wingdings" pitchFamily="2" charset="2"/>
              <a:buChar char="q"/>
            </a:pPr>
            <a:r>
              <a:rPr lang="en-US">
                <a:latin typeface="Constantia" pitchFamily="18" charset="0"/>
              </a:rPr>
              <a:t>  Rotation is permitted only about C</a:t>
            </a:r>
            <a:r>
              <a:rPr lang="en-US" sz="2000">
                <a:latin typeface="Blackadder ITC" pitchFamily="82" charset="0"/>
              </a:rPr>
              <a:t>a</a:t>
            </a:r>
            <a:r>
              <a:rPr lang="en-US">
                <a:latin typeface="Constantia" pitchFamily="18" charset="0"/>
              </a:rPr>
              <a:t>—N</a:t>
            </a:r>
            <a:r>
              <a:rPr lang="en-US" sz="2000">
                <a:latin typeface="Constantia" pitchFamily="18" charset="0"/>
              </a:rPr>
              <a:t> and O=C—C</a:t>
            </a:r>
            <a:r>
              <a:rPr lang="en-US" sz="2000">
                <a:latin typeface="Blackadder ITC" pitchFamily="82" charset="0"/>
              </a:rPr>
              <a:t>a</a:t>
            </a:r>
            <a:r>
              <a:rPr lang="en-US">
                <a:latin typeface="Constantia" pitchFamily="18" charset="0"/>
              </a:rPr>
              <a:t>                                     (torsion angles)</a:t>
            </a:r>
          </a:p>
          <a:p>
            <a:pPr>
              <a:buFont typeface="Wingdings" pitchFamily="2" charset="2"/>
              <a:buChar char="q"/>
            </a:pPr>
            <a:endParaRPr lang="en-US">
              <a:latin typeface="Constantia" pitchFamily="18" charset="0"/>
            </a:endParaRPr>
          </a:p>
          <a:p>
            <a:pPr>
              <a:buFont typeface="Wingdings" pitchFamily="2" charset="2"/>
              <a:buChar char="q"/>
            </a:pPr>
            <a:endParaRPr lang="en-US">
              <a:latin typeface="Constantia" pitchFamily="18" charset="0"/>
            </a:endParaRPr>
          </a:p>
          <a:p>
            <a:pPr>
              <a:buFont typeface="Wingdings" pitchFamily="2" charset="2"/>
              <a:buChar char="q"/>
            </a:pPr>
            <a:endParaRPr lang="en-US">
              <a:latin typeface="Constantia" pitchFamily="18" charset="0"/>
            </a:endParaRPr>
          </a:p>
          <a:p>
            <a:r>
              <a:rPr lang="en-US">
                <a:latin typeface="Constantia" pitchFamily="18" charset="0"/>
              </a:rPr>
              <a:t>These conclusions are supported by</a:t>
            </a:r>
          </a:p>
          <a:p>
            <a:pPr>
              <a:buFont typeface="Courier New" pitchFamily="49" charset="0"/>
              <a:buChar char="o"/>
            </a:pPr>
            <a:endParaRPr lang="en-US">
              <a:latin typeface="Constantia" pitchFamily="18" charset="0"/>
            </a:endParaRPr>
          </a:p>
          <a:p>
            <a:pPr>
              <a:buFont typeface="Wingdings" pitchFamily="2" charset="2"/>
              <a:buChar char="§"/>
            </a:pPr>
            <a:r>
              <a:rPr lang="en-US">
                <a:latin typeface="Constantia" pitchFamily="18" charset="0"/>
              </a:rPr>
              <a:t> O=C—N bond is shorter than N—C</a:t>
            </a:r>
            <a:r>
              <a:rPr lang="en-US" sz="2000">
                <a:latin typeface="Blackadder ITC" pitchFamily="82" charset="0"/>
              </a:rPr>
              <a:t>a </a:t>
            </a:r>
            <a:r>
              <a:rPr lang="en-US">
                <a:latin typeface="Constantia" pitchFamily="18" charset="0"/>
              </a:rPr>
              <a:t>bond by 0.13 A</a:t>
            </a:r>
          </a:p>
          <a:p>
            <a:pPr>
              <a:buFont typeface="Wingdings" pitchFamily="2" charset="2"/>
              <a:buChar char="§"/>
            </a:pPr>
            <a:endParaRPr lang="en-US">
              <a:latin typeface="Constantia" pitchFamily="18" charset="0"/>
            </a:endParaRPr>
          </a:p>
          <a:p>
            <a:pPr>
              <a:buFont typeface="Wingdings" pitchFamily="2" charset="2"/>
              <a:buChar char="§"/>
            </a:pPr>
            <a:r>
              <a:rPr lang="en-US">
                <a:latin typeface="Constantia" pitchFamily="18" charset="0"/>
              </a:rPr>
              <a:t> C=O bond is longer by 0.02 A than in aldehydes and ketones</a:t>
            </a:r>
          </a:p>
          <a:p>
            <a:pPr>
              <a:buFont typeface="Wingdings" pitchFamily="2" charset="2"/>
              <a:buChar char="q"/>
            </a:pPr>
            <a:endParaRPr lang="en-IN">
              <a:latin typeface="Constant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              </a:t>
            </a:r>
            <a:r>
              <a:rPr lang="en-US" sz="4000" smtClean="0"/>
              <a:t>TORSION ANGLES</a:t>
            </a:r>
            <a:endParaRPr lang="en-IN" smtClean="0"/>
          </a:p>
        </p:txBody>
      </p:sp>
      <p:pic>
        <p:nvPicPr>
          <p:cNvPr id="11267" name="Content Placeholder 3" descr="peptide_bond2.gif"/>
          <p:cNvPicPr>
            <a:picLocks noGrp="1" noChangeAspect="1"/>
          </p:cNvPicPr>
          <p:nvPr>
            <p:ph idx="1"/>
          </p:nvPr>
        </p:nvPicPr>
        <p:blipFill>
          <a:blip r:embed="rId2"/>
          <a:srcRect/>
          <a:stretch>
            <a:fillRect/>
          </a:stretch>
        </p:blipFill>
        <p:spPr>
          <a:xfrm>
            <a:off x="328613" y="2428875"/>
            <a:ext cx="8601075" cy="2586038"/>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428625" y="1285875"/>
            <a:ext cx="8358188" cy="1816100"/>
          </a:xfrm>
          <a:prstGeom prst="rect">
            <a:avLst/>
          </a:prstGeom>
          <a:noFill/>
          <a:ln w="9525">
            <a:noFill/>
            <a:miter lim="800000"/>
            <a:headEnd/>
            <a:tailEnd/>
          </a:ln>
        </p:spPr>
        <p:txBody>
          <a:bodyPr>
            <a:spAutoFit/>
          </a:bodyPr>
          <a:lstStyle/>
          <a:p>
            <a:pPr>
              <a:buFont typeface="Wingdings" pitchFamily="2" charset="2"/>
              <a:buChar char="§"/>
            </a:pPr>
            <a:r>
              <a:rPr lang="en-US">
                <a:latin typeface="Constantia" pitchFamily="18" charset="0"/>
              </a:rPr>
              <a:t>The backbone or main chain of a polypeptide involves the atoms in peptide bond</a:t>
            </a:r>
          </a:p>
          <a:p>
            <a:r>
              <a:rPr lang="en-US">
                <a:latin typeface="Constantia" pitchFamily="18" charset="0"/>
              </a:rPr>
              <a:t>     ie., a linked sequence of rigid planar peptide groups with consecutive planes sharing a common point of rotation at C</a:t>
            </a:r>
            <a:r>
              <a:rPr lang="en-US" sz="2000">
                <a:latin typeface="Blackadder ITC" pitchFamily="82" charset="0"/>
              </a:rPr>
              <a:t>a  </a:t>
            </a:r>
            <a:endParaRPr lang="en-US">
              <a:latin typeface="Constantia" pitchFamily="18" charset="0"/>
            </a:endParaRPr>
          </a:p>
          <a:p>
            <a:endParaRPr lang="en-US">
              <a:latin typeface="Constantia" pitchFamily="18" charset="0"/>
            </a:endParaRPr>
          </a:p>
          <a:p>
            <a:pPr>
              <a:buFont typeface="Arial" charset="0"/>
              <a:buChar char="•"/>
            </a:pPr>
            <a:r>
              <a:rPr lang="en-US">
                <a:latin typeface="Constantia" pitchFamily="18" charset="0"/>
              </a:rPr>
              <a:t>The conformation of this backbone is described by torsion angles / dihedral angles / rotational angles   around C</a:t>
            </a:r>
            <a:r>
              <a:rPr lang="en-US" sz="2000">
                <a:latin typeface="Blackadder ITC" pitchFamily="82" charset="0"/>
              </a:rPr>
              <a:t>a </a:t>
            </a:r>
            <a:r>
              <a:rPr lang="en-US">
                <a:latin typeface="Constantia" pitchFamily="18" charset="0"/>
              </a:rPr>
              <a:t>–N (    ) bond and C</a:t>
            </a:r>
            <a:r>
              <a:rPr lang="en-US" sz="2000">
                <a:latin typeface="Blackadder ITC" pitchFamily="82" charset="0"/>
              </a:rPr>
              <a:t>a  </a:t>
            </a:r>
            <a:r>
              <a:rPr lang="en-US">
                <a:latin typeface="Constantia" pitchFamily="18" charset="0"/>
              </a:rPr>
              <a:t>--C (    ) bond of each residue</a:t>
            </a:r>
            <a:endParaRPr lang="en-IN">
              <a:latin typeface="Constantia" pitchFamily="18" charset="0"/>
            </a:endParaRPr>
          </a:p>
        </p:txBody>
      </p:sp>
      <p:pic>
        <p:nvPicPr>
          <p:cNvPr id="12291" name="Picture 2"/>
          <p:cNvPicPr>
            <a:picLocks noChangeAspect="1" noChangeArrowheads="1"/>
          </p:cNvPicPr>
          <p:nvPr/>
        </p:nvPicPr>
        <p:blipFill>
          <a:blip r:embed="rId2"/>
          <a:srcRect/>
          <a:stretch>
            <a:fillRect/>
          </a:stretch>
        </p:blipFill>
        <p:spPr bwMode="auto">
          <a:xfrm>
            <a:off x="3929063" y="2714625"/>
            <a:ext cx="209550" cy="361950"/>
          </a:xfrm>
          <a:prstGeom prst="rect">
            <a:avLst/>
          </a:prstGeom>
          <a:noFill/>
          <a:ln w="9525">
            <a:noFill/>
            <a:miter lim="800000"/>
            <a:headEnd/>
            <a:tailEnd/>
          </a:ln>
        </p:spPr>
      </p:pic>
      <p:pic>
        <p:nvPicPr>
          <p:cNvPr id="12292" name="Picture 3"/>
          <p:cNvPicPr>
            <a:picLocks noChangeAspect="1" noChangeArrowheads="1"/>
          </p:cNvPicPr>
          <p:nvPr/>
        </p:nvPicPr>
        <p:blipFill>
          <a:blip r:embed="rId3"/>
          <a:srcRect/>
          <a:stretch>
            <a:fillRect/>
          </a:stretch>
        </p:blipFill>
        <p:spPr bwMode="auto">
          <a:xfrm>
            <a:off x="6072188" y="2714625"/>
            <a:ext cx="209550" cy="342900"/>
          </a:xfrm>
          <a:prstGeom prst="rect">
            <a:avLst/>
          </a:prstGeom>
          <a:noFill/>
          <a:ln w="9525">
            <a:noFill/>
            <a:miter lim="800000"/>
            <a:headEnd/>
            <a:tailEnd/>
          </a:ln>
        </p:spPr>
      </p:pic>
      <p:pic>
        <p:nvPicPr>
          <p:cNvPr id="12293" name="Picture 4" descr="pepdihed.gif"/>
          <p:cNvPicPr>
            <a:picLocks noChangeAspect="1"/>
          </p:cNvPicPr>
          <p:nvPr/>
        </p:nvPicPr>
        <p:blipFill>
          <a:blip r:embed="rId4"/>
          <a:srcRect/>
          <a:stretch>
            <a:fillRect/>
          </a:stretch>
        </p:blipFill>
        <p:spPr bwMode="auto">
          <a:xfrm>
            <a:off x="2071688" y="3214688"/>
            <a:ext cx="4610100" cy="32194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714375" y="1214438"/>
            <a:ext cx="7715250" cy="5354637"/>
          </a:xfrm>
          <a:prstGeom prst="rect">
            <a:avLst/>
          </a:prstGeom>
          <a:noFill/>
          <a:ln w="9525">
            <a:noFill/>
            <a:miter lim="800000"/>
            <a:headEnd/>
            <a:tailEnd/>
          </a:ln>
        </p:spPr>
        <p:txBody>
          <a:bodyPr>
            <a:spAutoFit/>
          </a:bodyPr>
          <a:lstStyle/>
          <a:p>
            <a:endParaRPr lang="en-US">
              <a:latin typeface="Constantia" pitchFamily="18" charset="0"/>
            </a:endParaRPr>
          </a:p>
          <a:p>
            <a:endParaRPr lang="en-US">
              <a:latin typeface="Constantia" pitchFamily="18" charset="0"/>
            </a:endParaRPr>
          </a:p>
          <a:p>
            <a:endParaRPr lang="en-US">
              <a:latin typeface="Constantia" pitchFamily="18" charset="0"/>
            </a:endParaRPr>
          </a:p>
          <a:p>
            <a:endParaRPr lang="en-US">
              <a:latin typeface="Constantia" pitchFamily="18" charset="0"/>
            </a:endParaRPr>
          </a:p>
          <a:p>
            <a:endParaRPr lang="en-US">
              <a:latin typeface="Constantia" pitchFamily="18" charset="0"/>
            </a:endParaRPr>
          </a:p>
          <a:p>
            <a:endParaRPr lang="en-US">
              <a:latin typeface="Constantia" pitchFamily="18" charset="0"/>
            </a:endParaRPr>
          </a:p>
          <a:p>
            <a:endParaRPr lang="en-US">
              <a:latin typeface="Constantia" pitchFamily="18" charset="0"/>
            </a:endParaRPr>
          </a:p>
          <a:p>
            <a:r>
              <a:rPr lang="en-US">
                <a:latin typeface="Constantia" pitchFamily="18" charset="0"/>
              </a:rPr>
              <a:t>The angles       and       are both 180 when the polypeptide chain is in tis fully extended conformation and all peptide groups are in same plane</a:t>
            </a:r>
          </a:p>
          <a:p>
            <a:endParaRPr lang="en-US">
              <a:latin typeface="Constantia" pitchFamily="18" charset="0"/>
            </a:endParaRPr>
          </a:p>
          <a:p>
            <a:r>
              <a:rPr lang="en-US">
                <a:latin typeface="Constantia" pitchFamily="18" charset="0"/>
              </a:rPr>
              <a:t>In principle, both these angles can have any values between +180 and -180 , but many values are sterically constrained.</a:t>
            </a:r>
          </a:p>
          <a:p>
            <a:endParaRPr lang="en-US">
              <a:latin typeface="Constantia" pitchFamily="18" charset="0"/>
            </a:endParaRPr>
          </a:p>
          <a:p>
            <a:r>
              <a:rPr lang="en-US">
                <a:latin typeface="Constantia" pitchFamily="18" charset="0"/>
              </a:rPr>
              <a:t> ie., rotation around               and              bonds forming certain      and       combinations cause collisions. They are the sterically forbidden values that bring atoms closer than their corresponding van der waal’s distance.</a:t>
            </a:r>
          </a:p>
          <a:p>
            <a:endParaRPr lang="en-US">
              <a:latin typeface="Constantia" pitchFamily="18" charset="0"/>
            </a:endParaRPr>
          </a:p>
          <a:p>
            <a:r>
              <a:rPr lang="en-US">
                <a:latin typeface="Lucida Calligraphy" pitchFamily="66" charset="0"/>
              </a:rPr>
              <a:t>The Ramachandran plot shows the sterically allowed values of      and      angles. </a:t>
            </a:r>
            <a:endParaRPr lang="en-IN">
              <a:latin typeface="Lucida Calligraphy" pitchFamily="66" charset="0"/>
            </a:endParaRPr>
          </a:p>
        </p:txBody>
      </p:sp>
      <p:pic>
        <p:nvPicPr>
          <p:cNvPr id="13315" name="Picture 2"/>
          <p:cNvPicPr>
            <a:picLocks noChangeAspect="1" noChangeArrowheads="1"/>
          </p:cNvPicPr>
          <p:nvPr/>
        </p:nvPicPr>
        <p:blipFill>
          <a:blip r:embed="rId2"/>
          <a:srcRect/>
          <a:stretch>
            <a:fillRect/>
          </a:stretch>
        </p:blipFill>
        <p:spPr bwMode="auto">
          <a:xfrm>
            <a:off x="1143000" y="6143625"/>
            <a:ext cx="209550" cy="361950"/>
          </a:xfrm>
          <a:prstGeom prst="rect">
            <a:avLst/>
          </a:prstGeom>
          <a:noFill/>
          <a:ln w="9525">
            <a:noFill/>
            <a:miter lim="800000"/>
            <a:headEnd/>
            <a:tailEnd/>
          </a:ln>
        </p:spPr>
      </p:pic>
      <p:pic>
        <p:nvPicPr>
          <p:cNvPr id="13316" name="Picture 3"/>
          <p:cNvPicPr>
            <a:picLocks noChangeAspect="1" noChangeArrowheads="1"/>
          </p:cNvPicPr>
          <p:nvPr/>
        </p:nvPicPr>
        <p:blipFill>
          <a:blip r:embed="rId3"/>
          <a:srcRect/>
          <a:stretch>
            <a:fillRect/>
          </a:stretch>
        </p:blipFill>
        <p:spPr bwMode="auto">
          <a:xfrm>
            <a:off x="2071688" y="6143625"/>
            <a:ext cx="209550" cy="342900"/>
          </a:xfrm>
          <a:prstGeom prst="rect">
            <a:avLst/>
          </a:prstGeom>
          <a:noFill/>
          <a:ln w="9525">
            <a:noFill/>
            <a:miter lim="800000"/>
            <a:headEnd/>
            <a:tailEnd/>
          </a:ln>
        </p:spPr>
      </p:pic>
      <p:sp>
        <p:nvSpPr>
          <p:cNvPr id="13317" name="Rectangle 4"/>
          <p:cNvSpPr>
            <a:spLocks noChangeArrowheads="1"/>
          </p:cNvSpPr>
          <p:nvPr/>
        </p:nvSpPr>
        <p:spPr bwMode="auto">
          <a:xfrm>
            <a:off x="2786063" y="4786313"/>
            <a:ext cx="831850" cy="400050"/>
          </a:xfrm>
          <a:prstGeom prst="rect">
            <a:avLst/>
          </a:prstGeom>
          <a:noFill/>
          <a:ln w="9525">
            <a:noFill/>
            <a:miter lim="800000"/>
            <a:headEnd/>
            <a:tailEnd/>
          </a:ln>
        </p:spPr>
        <p:txBody>
          <a:bodyPr wrap="none">
            <a:spAutoFit/>
          </a:bodyPr>
          <a:lstStyle/>
          <a:p>
            <a:r>
              <a:rPr lang="en-US">
                <a:latin typeface="Constantia" pitchFamily="18" charset="0"/>
              </a:rPr>
              <a:t>C</a:t>
            </a:r>
            <a:r>
              <a:rPr lang="en-US" sz="2000">
                <a:latin typeface="Blackadder ITC" pitchFamily="82" charset="0"/>
              </a:rPr>
              <a:t>a</a:t>
            </a:r>
            <a:r>
              <a:rPr lang="en-US">
                <a:latin typeface="Constantia" pitchFamily="18" charset="0"/>
              </a:rPr>
              <a:t>—N</a:t>
            </a:r>
            <a:endParaRPr lang="en-IN">
              <a:latin typeface="Constantia" pitchFamily="18" charset="0"/>
            </a:endParaRPr>
          </a:p>
        </p:txBody>
      </p:sp>
      <p:sp>
        <p:nvSpPr>
          <p:cNvPr id="13318" name="Rectangle 5"/>
          <p:cNvSpPr>
            <a:spLocks noChangeArrowheads="1"/>
          </p:cNvSpPr>
          <p:nvPr/>
        </p:nvSpPr>
        <p:spPr bwMode="auto">
          <a:xfrm>
            <a:off x="4000500" y="4786313"/>
            <a:ext cx="798513" cy="369887"/>
          </a:xfrm>
          <a:prstGeom prst="rect">
            <a:avLst/>
          </a:prstGeom>
          <a:noFill/>
          <a:ln w="9525">
            <a:noFill/>
            <a:miter lim="800000"/>
            <a:headEnd/>
            <a:tailEnd/>
          </a:ln>
        </p:spPr>
        <p:txBody>
          <a:bodyPr wrap="none">
            <a:spAutoFit/>
          </a:bodyPr>
          <a:lstStyle/>
          <a:p>
            <a:r>
              <a:rPr lang="en-US">
                <a:latin typeface="Constantia" pitchFamily="18" charset="0"/>
              </a:rPr>
              <a:t>C—C</a:t>
            </a:r>
            <a:r>
              <a:rPr lang="en-US">
                <a:latin typeface="Blackadder ITC" pitchFamily="82" charset="0"/>
              </a:rPr>
              <a:t>a</a:t>
            </a:r>
            <a:endParaRPr lang="en-IN">
              <a:latin typeface="Constantia" pitchFamily="18" charset="0"/>
            </a:endParaRPr>
          </a:p>
        </p:txBody>
      </p:sp>
      <p:pic>
        <p:nvPicPr>
          <p:cNvPr id="13319" name="Picture 6"/>
          <p:cNvPicPr>
            <a:picLocks noChangeAspect="1" noChangeArrowheads="1"/>
          </p:cNvPicPr>
          <p:nvPr/>
        </p:nvPicPr>
        <p:blipFill>
          <a:blip r:embed="rId2"/>
          <a:srcRect/>
          <a:stretch>
            <a:fillRect/>
          </a:stretch>
        </p:blipFill>
        <p:spPr bwMode="auto">
          <a:xfrm>
            <a:off x="1928813" y="3143250"/>
            <a:ext cx="209550" cy="361950"/>
          </a:xfrm>
          <a:prstGeom prst="rect">
            <a:avLst/>
          </a:prstGeom>
          <a:noFill/>
          <a:ln w="9525">
            <a:noFill/>
            <a:miter lim="800000"/>
            <a:headEnd/>
            <a:tailEnd/>
          </a:ln>
        </p:spPr>
      </p:pic>
      <p:pic>
        <p:nvPicPr>
          <p:cNvPr id="13320" name="Picture 7"/>
          <p:cNvPicPr>
            <a:picLocks noChangeAspect="1" noChangeArrowheads="1"/>
          </p:cNvPicPr>
          <p:nvPr/>
        </p:nvPicPr>
        <p:blipFill>
          <a:blip r:embed="rId3"/>
          <a:srcRect/>
          <a:stretch>
            <a:fillRect/>
          </a:stretch>
        </p:blipFill>
        <p:spPr bwMode="auto">
          <a:xfrm>
            <a:off x="2714625" y="3143250"/>
            <a:ext cx="209550" cy="342900"/>
          </a:xfrm>
          <a:prstGeom prst="rect">
            <a:avLst/>
          </a:prstGeom>
          <a:noFill/>
          <a:ln w="9525">
            <a:noFill/>
            <a:miter lim="800000"/>
            <a:headEnd/>
            <a:tailEnd/>
          </a:ln>
        </p:spPr>
      </p:pic>
      <p:pic>
        <p:nvPicPr>
          <p:cNvPr id="13321" name="Picture 8"/>
          <p:cNvPicPr>
            <a:picLocks noChangeAspect="1" noChangeArrowheads="1"/>
          </p:cNvPicPr>
          <p:nvPr/>
        </p:nvPicPr>
        <p:blipFill>
          <a:blip r:embed="rId2"/>
          <a:srcRect/>
          <a:stretch>
            <a:fillRect/>
          </a:stretch>
        </p:blipFill>
        <p:spPr bwMode="auto">
          <a:xfrm>
            <a:off x="7000875" y="4786313"/>
            <a:ext cx="209550" cy="361950"/>
          </a:xfrm>
          <a:prstGeom prst="rect">
            <a:avLst/>
          </a:prstGeom>
          <a:noFill/>
          <a:ln w="9525">
            <a:noFill/>
            <a:miter lim="800000"/>
            <a:headEnd/>
            <a:tailEnd/>
          </a:ln>
        </p:spPr>
      </p:pic>
      <p:pic>
        <p:nvPicPr>
          <p:cNvPr id="13322" name="Picture 9"/>
          <p:cNvPicPr>
            <a:picLocks noChangeAspect="1" noChangeArrowheads="1"/>
          </p:cNvPicPr>
          <p:nvPr/>
        </p:nvPicPr>
        <p:blipFill>
          <a:blip r:embed="rId3"/>
          <a:srcRect/>
          <a:stretch>
            <a:fillRect/>
          </a:stretch>
        </p:blipFill>
        <p:spPr bwMode="auto">
          <a:xfrm>
            <a:off x="7786688" y="4786313"/>
            <a:ext cx="209550" cy="342900"/>
          </a:xfrm>
          <a:prstGeom prst="rect">
            <a:avLst/>
          </a:prstGeom>
          <a:noFill/>
          <a:ln w="9525">
            <a:noFill/>
            <a:miter lim="800000"/>
            <a:headEnd/>
            <a:tailEnd/>
          </a:ln>
        </p:spPr>
      </p:pic>
      <p:pic>
        <p:nvPicPr>
          <p:cNvPr id="13323" name="Picture 10" descr="phi.gif"/>
          <p:cNvPicPr>
            <a:picLocks noChangeAspect="1"/>
          </p:cNvPicPr>
          <p:nvPr/>
        </p:nvPicPr>
        <p:blipFill>
          <a:blip r:embed="rId4"/>
          <a:srcRect/>
          <a:stretch>
            <a:fillRect/>
          </a:stretch>
        </p:blipFill>
        <p:spPr bwMode="auto">
          <a:xfrm>
            <a:off x="1785938" y="1285875"/>
            <a:ext cx="1038225" cy="1343025"/>
          </a:xfrm>
          <a:prstGeom prst="rect">
            <a:avLst/>
          </a:prstGeom>
          <a:noFill/>
          <a:ln w="9525">
            <a:noFill/>
            <a:miter lim="800000"/>
            <a:headEnd/>
            <a:tailEnd/>
          </a:ln>
        </p:spPr>
      </p:pic>
      <p:pic>
        <p:nvPicPr>
          <p:cNvPr id="13324" name="Picture 11" descr="psi.gif"/>
          <p:cNvPicPr>
            <a:picLocks noChangeAspect="1"/>
          </p:cNvPicPr>
          <p:nvPr/>
        </p:nvPicPr>
        <p:blipFill>
          <a:blip r:embed="rId5"/>
          <a:srcRect/>
          <a:stretch>
            <a:fillRect/>
          </a:stretch>
        </p:blipFill>
        <p:spPr bwMode="auto">
          <a:xfrm>
            <a:off x="4929188" y="1285875"/>
            <a:ext cx="1219200" cy="136207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4">
      <a:dk1>
        <a:sysClr val="windowText" lastClr="000000"/>
      </a:dk1>
      <a:lt1>
        <a:srgbClr val="CCE6FC"/>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TotalTime>
  <Words>874</Words>
  <Application>Microsoft Office PowerPoint</Application>
  <PresentationFormat>On-screen Show (4:3)</PresentationFormat>
  <Paragraphs>119</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Constantia</vt:lpstr>
      <vt:lpstr>Arial</vt:lpstr>
      <vt:lpstr>Calibri</vt:lpstr>
      <vt:lpstr>Wingdings 2</vt:lpstr>
      <vt:lpstr>Wingdings</vt:lpstr>
      <vt:lpstr>Blackadder ITC</vt:lpstr>
      <vt:lpstr>Courier New</vt:lpstr>
      <vt:lpstr>Lucida Calligraphy</vt:lpstr>
      <vt:lpstr>Flow</vt:lpstr>
      <vt:lpstr>Slide 1</vt:lpstr>
      <vt:lpstr>Slide 2</vt:lpstr>
      <vt:lpstr>          A PEPTIDE BOND</vt:lpstr>
      <vt:lpstr>Slide 4</vt:lpstr>
      <vt:lpstr>Slide 5</vt:lpstr>
      <vt:lpstr>Slide 6</vt:lpstr>
      <vt:lpstr>              TORSION ANGLES</vt:lpstr>
      <vt:lpstr>Slide 8</vt:lpstr>
      <vt:lpstr>Slide 9</vt:lpstr>
      <vt:lpstr>Slide 10</vt:lpstr>
      <vt:lpstr>Slide 11</vt:lpstr>
      <vt:lpstr>Slide 12</vt:lpstr>
      <vt:lpstr>  RAMACHANDRAN PLOT                 FOR         ALPHA HELICES                  AND          BETA STRANDS  </vt:lpstr>
      <vt:lpstr>Slide 14</vt:lpstr>
      <vt:lpstr>Slide 15</vt:lpstr>
      <vt:lpstr>Slide 16</vt:lpstr>
      <vt:lpstr>Slide 17</vt:lpstr>
      <vt:lpstr>Slide 18</vt:lpstr>
      <vt:lpstr>Slide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RAMACHANDRAN  PLOT</dc:title>
  <dc:creator>SRUTHI  SEKHAR</dc:creator>
  <cp:lastModifiedBy>SRUTHI  SEKHAR</cp:lastModifiedBy>
  <cp:revision>50</cp:revision>
  <dcterms:created xsi:type="dcterms:W3CDTF">2010-09-18T14:16:56Z</dcterms:created>
  <dcterms:modified xsi:type="dcterms:W3CDTF">2010-09-18T18:52:00Z</dcterms:modified>
</cp:coreProperties>
</file>